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2300" y="889000"/>
            <a:ext cx="11760200" cy="1262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90600" y="2859775"/>
            <a:ext cx="5099050" cy="5588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2333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8820" y="2870200"/>
            <a:ext cx="4208780" cy="5019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2333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570" y="530859"/>
            <a:ext cx="12265660" cy="2013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9000" y="2254072"/>
            <a:ext cx="11226800" cy="3575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diveintohtml5.info/forms.html" TargetMode="External"/><Relationship Id="rId2" Type="http://schemas.openxmlformats.org/officeDocument/2006/relationships/hyperlink" Target="http://www.w3schools.com/html/default.asp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domainname.com/action_page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889000" y="2254072"/>
            <a:ext cx="11226800" cy="2385409"/>
          </a:xfrm>
          <a:prstGeom prst="rect">
            <a:avLst/>
          </a:prstGeom>
        </p:spPr>
        <p:txBody>
          <a:bodyPr vert="horz" wrap="square" lIns="0" tIns="50685" rIns="0" bIns="0" rtlCol="0">
            <a:spAutoFit/>
          </a:bodyPr>
          <a:lstStyle/>
          <a:p>
            <a:pPr marL="317500" marR="5080">
              <a:lnSpc>
                <a:spcPct val="101099"/>
              </a:lnSpc>
            </a:pPr>
            <a:r>
              <a:rPr lang="en-US" sz="7750" spc="-45">
                <a:solidFill>
                  <a:srgbClr val="000000"/>
                </a:solidFill>
              </a:rPr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89600"/>
            <a:ext cx="9662795" cy="1646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00" b="1" dirty="0">
                <a:latin typeface="Arial"/>
                <a:cs typeface="Arial"/>
              </a:rPr>
              <a:t>Lecture 3: </a:t>
            </a:r>
            <a:r>
              <a:rPr sz="3700" b="1" spc="-5" dirty="0">
                <a:latin typeface="Arial"/>
                <a:cs typeface="Arial"/>
              </a:rPr>
              <a:t>Introduction </a:t>
            </a:r>
            <a:r>
              <a:rPr sz="3700" b="1" dirty="0">
                <a:latin typeface="Arial"/>
                <a:cs typeface="Arial"/>
              </a:rPr>
              <a:t>to HTML5: </a:t>
            </a:r>
            <a:r>
              <a:rPr sz="3700" b="1" spc="-70" dirty="0">
                <a:latin typeface="Arial"/>
                <a:cs typeface="Arial"/>
              </a:rPr>
              <a:t>PART</a:t>
            </a:r>
            <a:r>
              <a:rPr sz="3700" b="1" spc="5" dirty="0">
                <a:latin typeface="Arial"/>
                <a:cs typeface="Arial"/>
              </a:rPr>
              <a:t> </a:t>
            </a:r>
            <a:r>
              <a:rPr sz="3700" b="1" dirty="0">
                <a:latin typeface="Arial"/>
                <a:cs typeface="Arial"/>
              </a:rPr>
              <a:t>(3)</a:t>
            </a:r>
            <a:endParaRPr sz="3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3700" i="1" spc="-50" dirty="0">
                <a:latin typeface="Arial"/>
                <a:cs typeface="Arial"/>
              </a:rPr>
              <a:t>HTML</a:t>
            </a:r>
            <a:r>
              <a:rPr sz="3700" i="1" spc="-95" dirty="0">
                <a:latin typeface="Arial"/>
                <a:cs typeface="Arial"/>
              </a:rPr>
              <a:t> </a:t>
            </a:r>
            <a:r>
              <a:rPr sz="3700" i="1" spc="-25" dirty="0">
                <a:latin typeface="Arial"/>
                <a:cs typeface="Arial"/>
              </a:rPr>
              <a:t>Forms</a:t>
            </a:r>
            <a:endParaRPr sz="3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6240" rIns="0" bIns="0" rtlCol="0">
            <a:spAutoFit/>
          </a:bodyPr>
          <a:lstStyle/>
          <a:p>
            <a:pPr marL="659130">
              <a:lnSpc>
                <a:spcPct val="100000"/>
              </a:lnSpc>
            </a:pPr>
            <a:r>
              <a:rPr sz="7500" spc="-95" dirty="0"/>
              <a:t>When </a:t>
            </a:r>
            <a:r>
              <a:rPr sz="7500" spc="5" dirty="0"/>
              <a:t>to </a:t>
            </a:r>
            <a:r>
              <a:rPr sz="7500" spc="10" dirty="0"/>
              <a:t>use </a:t>
            </a:r>
            <a:r>
              <a:rPr sz="7500" spc="-265" dirty="0"/>
              <a:t>GET</a:t>
            </a:r>
            <a:r>
              <a:rPr sz="7500" spc="50" dirty="0"/>
              <a:t> </a:t>
            </a:r>
            <a:r>
              <a:rPr sz="7500" spc="75" dirty="0"/>
              <a:t>method</a:t>
            </a:r>
            <a:endParaRPr sz="7500"/>
          </a:p>
        </p:txBody>
      </p:sp>
      <p:sp>
        <p:nvSpPr>
          <p:cNvPr id="3" name="object 3"/>
          <p:cNvSpPr txBox="1"/>
          <p:nvPr/>
        </p:nvSpPr>
        <p:spPr>
          <a:xfrm>
            <a:off x="990600" y="4109720"/>
            <a:ext cx="10670540" cy="328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41935" indent="-228600">
              <a:lnSpc>
                <a:spcPts val="4300"/>
              </a:lnSpc>
              <a:buChar char="•"/>
              <a:tabLst>
                <a:tab pos="368935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If the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form submission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passive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(e.g.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fetching 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existing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600" spc="-20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server) like a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search 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engine </a:t>
            </a:r>
            <a:r>
              <a:rPr sz="3600" spc="-15" dirty="0">
                <a:solidFill>
                  <a:srgbClr val="323332"/>
                </a:solidFill>
                <a:latin typeface="Arial"/>
                <a:cs typeface="Arial"/>
              </a:rPr>
              <a:t>query,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without sensitive</a:t>
            </a:r>
            <a:r>
              <a:rPr sz="360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information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4300"/>
              </a:lnSpc>
              <a:buChar char="•"/>
              <a:tabLst>
                <a:tab pos="368935" algn="l"/>
              </a:tabLst>
            </a:pPr>
            <a:r>
              <a:rPr sz="3600" spc="-135" dirty="0">
                <a:solidFill>
                  <a:srgbClr val="323332"/>
                </a:solidFill>
                <a:latin typeface="Arial"/>
                <a:cs typeface="Arial"/>
              </a:rPr>
              <a:t>GET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best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suited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short amounts of data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. </a:t>
            </a:r>
            <a:r>
              <a:rPr sz="3600" spc="-55" dirty="0">
                <a:solidFill>
                  <a:srgbClr val="323332"/>
                </a:solidFill>
                <a:latin typeface="Arial"/>
                <a:cs typeface="Arial"/>
              </a:rPr>
              <a:t>Size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limitations 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in your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browser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50" dirty="0"/>
              <a:t>The </a:t>
            </a:r>
            <a:r>
              <a:rPr spc="-335" dirty="0"/>
              <a:t>POST</a:t>
            </a:r>
            <a:r>
              <a:rPr spc="80" dirty="0"/>
              <a:t> </a:t>
            </a:r>
            <a:r>
              <a:rPr spc="7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94000"/>
            <a:ext cx="10999470" cy="5893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not added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URL as</a:t>
            </a:r>
            <a:r>
              <a:rPr sz="3500" b="1" spc="-20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parameters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 marL="241300" marR="117475">
              <a:lnSpc>
                <a:spcPct val="100000"/>
              </a:lnSpc>
            </a:pP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Instead,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spc="10" dirty="0">
                <a:solidFill>
                  <a:srgbClr val="323332"/>
                </a:solidFill>
                <a:latin typeface="Arial"/>
                <a:cs typeface="Arial"/>
              </a:rPr>
              <a:t>effectively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sent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5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70" dirty="0">
                <a:solidFill>
                  <a:srgbClr val="323332"/>
                </a:solidFill>
                <a:latin typeface="Arial"/>
                <a:cs typeface="Arial"/>
              </a:rPr>
              <a:t>background 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completely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hidden </a:t>
            </a:r>
            <a:r>
              <a:rPr sz="3500" spc="-20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500" spc="-1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65" dirty="0">
                <a:solidFill>
                  <a:srgbClr val="323332"/>
                </a:solidFill>
                <a:latin typeface="Arial"/>
                <a:cs typeface="Arial"/>
              </a:rPr>
              <a:t>URL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</a:pP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spc="-150" dirty="0">
                <a:solidFill>
                  <a:srgbClr val="323332"/>
                </a:solidFill>
                <a:latin typeface="Arial"/>
                <a:cs typeface="Arial"/>
              </a:rPr>
              <a:t>POST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method should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500" spc="50" dirty="0">
                <a:solidFill>
                  <a:srgbClr val="323332"/>
                </a:solidFill>
                <a:latin typeface="Arial"/>
                <a:cs typeface="Arial"/>
              </a:rPr>
              <a:t>performing 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any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action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will involve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data being updated/saved  </a:t>
            </a:r>
            <a:r>
              <a:rPr sz="3500" b="1" dirty="0">
                <a:solidFill>
                  <a:srgbClr val="323332"/>
                </a:solidFill>
                <a:latin typeface="Arial"/>
                <a:cs typeface="Arial"/>
              </a:rPr>
              <a:t>to a</a:t>
            </a:r>
            <a:r>
              <a:rPr sz="3500" b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database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41300" marR="102870" indent="-228600">
              <a:lnSpc>
                <a:spcPct val="100000"/>
              </a:lnSpc>
            </a:pP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•While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also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technically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possible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save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data</a:t>
            </a:r>
            <a:r>
              <a:rPr sz="35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using 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-130" dirty="0">
                <a:solidFill>
                  <a:srgbClr val="323332"/>
                </a:solidFill>
                <a:latin typeface="Arial"/>
                <a:cs typeface="Arial"/>
              </a:rPr>
              <a:t>GET 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method,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spc="50" dirty="0">
                <a:solidFill>
                  <a:srgbClr val="323332"/>
                </a:solidFill>
                <a:latin typeface="Arial"/>
                <a:cs typeface="Arial"/>
              </a:rPr>
              <a:t>considered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security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best  </a:t>
            </a:r>
            <a:r>
              <a:rPr sz="3500" spc="70" dirty="0">
                <a:solidFill>
                  <a:srgbClr val="323332"/>
                </a:solidFill>
                <a:latin typeface="Arial"/>
                <a:cs typeface="Arial"/>
              </a:rPr>
              <a:t>practice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3500" spc="-150" dirty="0">
                <a:solidFill>
                  <a:srgbClr val="323332"/>
                </a:solidFill>
                <a:latin typeface="Arial"/>
                <a:cs typeface="Arial"/>
              </a:rPr>
              <a:t>POST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these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actions.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4340" rIns="0" bIns="0" rtlCol="0">
            <a:spAutoFit/>
          </a:bodyPr>
          <a:lstStyle/>
          <a:p>
            <a:pPr marL="684530">
              <a:lnSpc>
                <a:spcPct val="100000"/>
              </a:lnSpc>
            </a:pPr>
            <a:r>
              <a:rPr sz="7100" spc="-90" dirty="0"/>
              <a:t>When </a:t>
            </a:r>
            <a:r>
              <a:rPr sz="7100" spc="5" dirty="0"/>
              <a:t>to </a:t>
            </a:r>
            <a:r>
              <a:rPr sz="7100" spc="10" dirty="0"/>
              <a:t>use </a:t>
            </a:r>
            <a:r>
              <a:rPr sz="7100" spc="-285" dirty="0"/>
              <a:t>POST</a:t>
            </a:r>
            <a:r>
              <a:rPr sz="7100" spc="30" dirty="0"/>
              <a:t> </a:t>
            </a:r>
            <a:r>
              <a:rPr sz="7100" spc="75" dirty="0"/>
              <a:t>method</a:t>
            </a:r>
            <a:endParaRPr sz="7100"/>
          </a:p>
        </p:txBody>
      </p:sp>
      <p:sp>
        <p:nvSpPr>
          <p:cNvPr id="3" name="object 3"/>
          <p:cNvSpPr txBox="1"/>
          <p:nvPr/>
        </p:nvSpPr>
        <p:spPr>
          <a:xfrm>
            <a:off x="825500" y="4013965"/>
            <a:ext cx="10651490" cy="2759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indent="-317500">
              <a:lnSpc>
                <a:spcPts val="4305"/>
              </a:lnSpc>
              <a:buChar char="•"/>
              <a:tabLst>
                <a:tab pos="330200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If the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saving/updating data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, or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includes</a:t>
            </a:r>
            <a:endParaRPr sz="3600">
              <a:latin typeface="Arial"/>
              <a:cs typeface="Arial"/>
            </a:endParaRPr>
          </a:p>
          <a:p>
            <a:pPr marL="330200">
              <a:lnSpc>
                <a:spcPts val="4305"/>
              </a:lnSpc>
            </a:pP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sensitive information</a:t>
            </a:r>
            <a:r>
              <a:rPr sz="3600" b="1" spc="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(password).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850">
              <a:latin typeface="Times New Roman"/>
              <a:cs typeface="Times New Roman"/>
            </a:endParaRPr>
          </a:p>
          <a:p>
            <a:pPr marL="330200" marR="5080" indent="-317500">
              <a:lnSpc>
                <a:spcPts val="4290"/>
              </a:lnSpc>
              <a:buChar char="•"/>
              <a:tabLst>
                <a:tab pos="330200" algn="l"/>
              </a:tabLst>
            </a:pPr>
            <a:r>
              <a:rPr sz="3600" spc="-150" dirty="0">
                <a:solidFill>
                  <a:srgbClr val="323332"/>
                </a:solidFill>
                <a:latin typeface="Arial"/>
                <a:cs typeface="Arial"/>
              </a:rPr>
              <a:t>POST </a:t>
            </a:r>
            <a:r>
              <a:rPr sz="3600" spc="-15" dirty="0">
                <a:solidFill>
                  <a:srgbClr val="323332"/>
                </a:solidFill>
                <a:latin typeface="Arial"/>
                <a:cs typeface="Arial"/>
              </a:rPr>
              <a:t>offers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better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security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because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submitted 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visible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page</a:t>
            </a:r>
            <a:r>
              <a:rPr sz="36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address.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225" dirty="0"/>
              <a:t>&lt;form&gt;</a:t>
            </a:r>
            <a:r>
              <a:rPr spc="-70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369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302000"/>
            <a:ext cx="622744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5" dirty="0">
                <a:latin typeface="Arial"/>
                <a:cs typeface="Arial"/>
              </a:rPr>
              <a:t>Some </a:t>
            </a:r>
            <a:r>
              <a:rPr sz="3600" dirty="0">
                <a:latin typeface="Arial"/>
                <a:cs typeface="Arial"/>
              </a:rPr>
              <a:t>of the </a:t>
            </a:r>
            <a:r>
              <a:rPr sz="3600" spc="100" dirty="0">
                <a:latin typeface="Arial"/>
                <a:cs typeface="Arial"/>
              </a:rPr>
              <a:t>&lt;form&gt;</a:t>
            </a:r>
            <a:r>
              <a:rPr sz="3600" spc="2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elements: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1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9600" y="4381500"/>
            <a:ext cx="428879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70" dirty="0">
                <a:latin typeface="Arial"/>
                <a:cs typeface="Arial"/>
              </a:rPr>
              <a:t>The </a:t>
            </a:r>
            <a:r>
              <a:rPr sz="3600" spc="105" dirty="0">
                <a:latin typeface="Arial"/>
                <a:cs typeface="Arial"/>
              </a:rPr>
              <a:t>&lt;input&gt;</a:t>
            </a:r>
            <a:r>
              <a:rPr sz="3600" spc="2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1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9600" y="5461000"/>
            <a:ext cx="449199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70" dirty="0">
                <a:latin typeface="Arial"/>
                <a:cs typeface="Arial"/>
              </a:rPr>
              <a:t>The </a:t>
            </a:r>
            <a:r>
              <a:rPr sz="3600" spc="90" dirty="0">
                <a:latin typeface="Arial"/>
                <a:cs typeface="Arial"/>
              </a:rPr>
              <a:t>&lt;select&gt;</a:t>
            </a:r>
            <a:r>
              <a:rPr sz="3600" spc="4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51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9600" y="6540500"/>
            <a:ext cx="49161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70" dirty="0">
                <a:latin typeface="Arial"/>
                <a:cs typeface="Arial"/>
              </a:rPr>
              <a:t>The </a:t>
            </a:r>
            <a:r>
              <a:rPr sz="3600" spc="45" dirty="0">
                <a:latin typeface="Arial"/>
                <a:cs typeface="Arial"/>
              </a:rPr>
              <a:t>&lt;textarea&gt; </a:t>
            </a:r>
            <a:r>
              <a:rPr sz="3600" spc="-5" dirty="0">
                <a:latin typeface="Arial"/>
                <a:cs typeface="Arial"/>
              </a:rPr>
              <a:t>element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5100" y="7687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79600" y="7620000"/>
            <a:ext cx="456819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70" dirty="0">
                <a:latin typeface="Arial"/>
                <a:cs typeface="Arial"/>
              </a:rPr>
              <a:t>The </a:t>
            </a:r>
            <a:r>
              <a:rPr sz="3600" spc="90" dirty="0">
                <a:latin typeface="Arial"/>
                <a:cs typeface="Arial"/>
              </a:rPr>
              <a:t>&lt;button&gt;</a:t>
            </a:r>
            <a:r>
              <a:rPr sz="3600" spc="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50" dirty="0"/>
              <a:t>The </a:t>
            </a:r>
            <a:r>
              <a:rPr spc="235" dirty="0"/>
              <a:t>&lt;input&gt;</a:t>
            </a:r>
            <a:r>
              <a:rPr spc="65" dirty="0"/>
              <a:t> </a:t>
            </a:r>
            <a:r>
              <a:rPr spc="-65" dirty="0"/>
              <a:t>Element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55648"/>
            <a:ext cx="10970260" cy="6010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657860" indent="-228600">
              <a:lnSpc>
                <a:spcPts val="4280"/>
              </a:lnSpc>
            </a:pPr>
            <a:r>
              <a:rPr sz="3600" spc="8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main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form control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 will use</a:t>
            </a:r>
            <a:r>
              <a:rPr sz="36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in  your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3600" spc="10" dirty="0">
                <a:solidFill>
                  <a:srgbClr val="323332"/>
                </a:solidFill>
                <a:latin typeface="Arial"/>
                <a:cs typeface="Arial"/>
              </a:rPr>
              <a:t>forms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&lt;input&gt;</a:t>
            </a:r>
            <a:r>
              <a:rPr sz="3600" b="1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Times New Roman"/>
              <a:cs typeface="Times New Roman"/>
            </a:endParaRPr>
          </a:p>
          <a:p>
            <a:pPr marL="241300" marR="388620" indent="-228600">
              <a:lnSpc>
                <a:spcPts val="4280"/>
              </a:lnSpc>
            </a:pPr>
            <a:r>
              <a:rPr sz="3600" spc="180" dirty="0">
                <a:solidFill>
                  <a:srgbClr val="323332"/>
                </a:solidFill>
                <a:latin typeface="Arial"/>
                <a:cs typeface="Arial"/>
              </a:rPr>
              <a:t>•It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collecting all sorts of data </a:t>
            </a:r>
            <a:r>
              <a:rPr sz="3600" spc="-20" dirty="0">
                <a:solidFill>
                  <a:srgbClr val="323332"/>
                </a:solidFill>
                <a:latin typeface="Arial"/>
                <a:cs typeface="Arial"/>
              </a:rPr>
              <a:t>from</a:t>
            </a:r>
            <a:r>
              <a:rPr sz="360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your  users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4280"/>
              </a:lnSpc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what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sort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 want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36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collect 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type</a:t>
            </a:r>
            <a:r>
              <a:rPr sz="360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Times New Roman"/>
              <a:cs typeface="Times New Roman"/>
            </a:endParaRPr>
          </a:p>
          <a:p>
            <a:pPr marL="241300" marR="1064260" indent="-228600">
              <a:lnSpc>
                <a:spcPts val="4280"/>
              </a:lnSpc>
            </a:pPr>
            <a:r>
              <a:rPr sz="3600" spc="-20" dirty="0">
                <a:solidFill>
                  <a:srgbClr val="323332"/>
                </a:solidFill>
                <a:latin typeface="Arial"/>
                <a:cs typeface="Arial"/>
              </a:rPr>
              <a:t>•To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submitted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correctly, </a:t>
            </a:r>
            <a:r>
              <a:rPr sz="3600" spc="50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input field</a:t>
            </a:r>
            <a:r>
              <a:rPr sz="3600" spc="-2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must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have a name</a:t>
            </a:r>
            <a:r>
              <a:rPr sz="360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55" dirty="0"/>
              <a:t> </a:t>
            </a:r>
            <a:r>
              <a:rPr dirty="0"/>
              <a:t>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17800"/>
            <a:ext cx="10357485" cy="1314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9560" indent="-276860">
              <a:lnSpc>
                <a:spcPct val="100000"/>
              </a:lnSpc>
              <a:buChar char="•"/>
              <a:tabLst>
                <a:tab pos="290195" algn="l"/>
              </a:tabLst>
            </a:pPr>
            <a:r>
              <a:rPr sz="2800" spc="60" dirty="0">
                <a:solidFill>
                  <a:srgbClr val="323332"/>
                </a:solidFill>
                <a:latin typeface="Arial"/>
                <a:cs typeface="Arial"/>
              </a:rPr>
              <a:t>&lt;input </a:t>
            </a:r>
            <a:r>
              <a:rPr sz="2800" b="1" spc="20" dirty="0">
                <a:solidFill>
                  <a:srgbClr val="323332"/>
                </a:solidFill>
                <a:latin typeface="Arial"/>
                <a:cs typeface="Arial"/>
              </a:rPr>
              <a:t>type="text"</a:t>
            </a:r>
            <a:r>
              <a:rPr sz="2800" spc="20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2800" spc="25" dirty="0">
                <a:solidFill>
                  <a:srgbClr val="323332"/>
                </a:solidFill>
                <a:latin typeface="Arial"/>
                <a:cs typeface="Arial"/>
              </a:rPr>
              <a:t>defines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a one-line </a:t>
            </a:r>
            <a:r>
              <a:rPr sz="2800" spc="30" dirty="0">
                <a:solidFill>
                  <a:srgbClr val="323332"/>
                </a:solidFill>
                <a:latin typeface="Arial"/>
                <a:cs typeface="Arial"/>
              </a:rPr>
              <a:t>input field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for text</a:t>
            </a:r>
            <a:r>
              <a:rPr sz="28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25" dirty="0">
                <a:solidFill>
                  <a:srgbClr val="323332"/>
                </a:solidFill>
                <a:latin typeface="Arial"/>
                <a:cs typeface="Arial"/>
              </a:rPr>
              <a:t>input.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289560" indent="-276860">
              <a:lnSpc>
                <a:spcPct val="100000"/>
              </a:lnSpc>
              <a:buChar char="•"/>
              <a:tabLst>
                <a:tab pos="288925" algn="l"/>
                <a:tab pos="289560" algn="l"/>
              </a:tabLst>
            </a:pPr>
            <a:r>
              <a:rPr sz="2800" b="1" dirty="0">
                <a:solidFill>
                  <a:srgbClr val="0B5D18"/>
                </a:solidFill>
                <a:latin typeface="Arial"/>
                <a:cs typeface="Arial"/>
              </a:rPr>
              <a:t>Example: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7030679"/>
            <a:ext cx="10795000" cy="887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00"/>
              </a:lnSpc>
            </a:pPr>
            <a:r>
              <a:rPr sz="2800" i="1" dirty="0">
                <a:solidFill>
                  <a:srgbClr val="323332"/>
                </a:solidFill>
                <a:latin typeface="Arial"/>
                <a:cs typeface="Arial"/>
              </a:rPr>
              <a:t>Note: </a:t>
            </a:r>
            <a:r>
              <a:rPr sz="2800" i="1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i="1" spc="15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2800" i="1" dirty="0">
                <a:solidFill>
                  <a:srgbClr val="323332"/>
                </a:solidFill>
                <a:latin typeface="Arial"/>
                <a:cs typeface="Arial"/>
              </a:rPr>
              <a:t>itself is not </a:t>
            </a:r>
            <a:r>
              <a:rPr sz="2800" i="1" spc="20" dirty="0">
                <a:solidFill>
                  <a:srgbClr val="323332"/>
                </a:solidFill>
                <a:latin typeface="Arial"/>
                <a:cs typeface="Arial"/>
              </a:rPr>
              <a:t>visible. </a:t>
            </a:r>
            <a:r>
              <a:rPr sz="2800" i="1" dirty="0">
                <a:solidFill>
                  <a:srgbClr val="323332"/>
                </a:solidFill>
                <a:latin typeface="Arial"/>
                <a:cs typeface="Arial"/>
              </a:rPr>
              <a:t>Also note that the </a:t>
            </a:r>
            <a:r>
              <a:rPr sz="2800" i="1" spc="25" dirty="0">
                <a:solidFill>
                  <a:srgbClr val="323332"/>
                </a:solidFill>
                <a:latin typeface="Arial"/>
                <a:cs typeface="Arial"/>
              </a:rPr>
              <a:t>default </a:t>
            </a:r>
            <a:r>
              <a:rPr sz="2800" i="1" spc="30" dirty="0">
                <a:solidFill>
                  <a:srgbClr val="323332"/>
                </a:solidFill>
                <a:latin typeface="Arial"/>
                <a:cs typeface="Arial"/>
              </a:rPr>
              <a:t>width </a:t>
            </a:r>
            <a:r>
              <a:rPr sz="2800" i="1" dirty="0">
                <a:solidFill>
                  <a:srgbClr val="323332"/>
                </a:solidFill>
                <a:latin typeface="Arial"/>
                <a:cs typeface="Arial"/>
              </a:rPr>
              <a:t>of  a text </a:t>
            </a:r>
            <a:r>
              <a:rPr sz="2800" i="1" spc="30" dirty="0">
                <a:solidFill>
                  <a:srgbClr val="323332"/>
                </a:solidFill>
                <a:latin typeface="Arial"/>
                <a:cs typeface="Arial"/>
              </a:rPr>
              <a:t>field </a:t>
            </a:r>
            <a:r>
              <a:rPr sz="2800" i="1" dirty="0">
                <a:solidFill>
                  <a:srgbClr val="323332"/>
                </a:solidFill>
                <a:latin typeface="Arial"/>
                <a:cs typeface="Arial"/>
              </a:rPr>
              <a:t>is 20</a:t>
            </a:r>
            <a:r>
              <a:rPr sz="2800" i="1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i="1" spc="30" dirty="0">
                <a:solidFill>
                  <a:srgbClr val="323332"/>
                </a:solidFill>
                <a:latin typeface="Arial"/>
                <a:cs typeface="Arial"/>
              </a:rPr>
              <a:t>characters.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23200" y="4800600"/>
            <a:ext cx="3606800" cy="1739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96200" y="4711700"/>
            <a:ext cx="3860800" cy="207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9000" y="4508500"/>
            <a:ext cx="6350000" cy="2273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50" dirty="0"/>
              <a:t> </a:t>
            </a:r>
            <a:r>
              <a:rPr spc="90" dirty="0"/>
              <a:t>password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973392"/>
            <a:ext cx="10899775" cy="2212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40" dirty="0">
                <a:solidFill>
                  <a:srgbClr val="323332"/>
                </a:solidFill>
                <a:latin typeface="Arial"/>
                <a:cs typeface="Arial"/>
              </a:rPr>
              <a:t>•&lt;input </a:t>
            </a:r>
            <a:r>
              <a:rPr sz="3600" b="1" spc="15" dirty="0">
                <a:solidFill>
                  <a:srgbClr val="323332"/>
                </a:solidFill>
                <a:latin typeface="Arial"/>
                <a:cs typeface="Arial"/>
              </a:rPr>
              <a:t>type="password"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defines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password</a:t>
            </a:r>
            <a:r>
              <a:rPr sz="36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field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50">
              <a:latin typeface="Times New Roman"/>
              <a:cs typeface="Times New Roman"/>
            </a:endParaRPr>
          </a:p>
          <a:p>
            <a:pPr marL="241300" marR="1062355" indent="-228600">
              <a:lnSpc>
                <a:spcPts val="4290"/>
              </a:lnSpc>
            </a:pPr>
            <a:r>
              <a:rPr sz="3600" spc="8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characters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in a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password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field 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600" spc="-2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masked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(shown as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asterisks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36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circles)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29600" y="5664200"/>
            <a:ext cx="3213100" cy="222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02600" y="5575300"/>
            <a:ext cx="3467100" cy="255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6800" y="5575300"/>
            <a:ext cx="6527800" cy="2374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227329">
              <a:lnSpc>
                <a:spcPct val="100000"/>
              </a:lnSpc>
            </a:pPr>
            <a:r>
              <a:rPr spc="85" dirty="0"/>
              <a:t>Input type:</a:t>
            </a:r>
            <a:r>
              <a:rPr spc="-150" dirty="0"/>
              <a:t> </a:t>
            </a:r>
            <a:r>
              <a:rPr spc="85" dirty="0"/>
              <a:t>radio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1200" y="2717280"/>
            <a:ext cx="11006455" cy="2235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0" indent="-241300">
              <a:lnSpc>
                <a:spcPct val="100000"/>
              </a:lnSpc>
              <a:buChar char="•"/>
              <a:tabLst>
                <a:tab pos="254000" algn="l"/>
              </a:tabLst>
            </a:pPr>
            <a:r>
              <a:rPr sz="2850" spc="55" dirty="0">
                <a:solidFill>
                  <a:srgbClr val="323332"/>
                </a:solidFill>
                <a:latin typeface="Arial"/>
                <a:cs typeface="Arial"/>
              </a:rPr>
              <a:t>&lt;input </a:t>
            </a:r>
            <a:r>
              <a:rPr sz="2850" b="1" spc="10" dirty="0">
                <a:solidFill>
                  <a:srgbClr val="323332"/>
                </a:solidFill>
                <a:latin typeface="Arial"/>
                <a:cs typeface="Arial"/>
              </a:rPr>
              <a:t>type="radio"</a:t>
            </a:r>
            <a:r>
              <a:rPr sz="2850" spc="10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2850" spc="15" dirty="0">
                <a:solidFill>
                  <a:srgbClr val="323332"/>
                </a:solidFill>
                <a:latin typeface="Arial"/>
                <a:cs typeface="Arial"/>
              </a:rPr>
              <a:t>defines </a:t>
            </a:r>
            <a:r>
              <a:rPr sz="285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850" spc="25" dirty="0">
                <a:solidFill>
                  <a:srgbClr val="323332"/>
                </a:solidFill>
                <a:latin typeface="Arial"/>
                <a:cs typeface="Arial"/>
              </a:rPr>
              <a:t>radio</a:t>
            </a:r>
            <a:r>
              <a:rPr sz="285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50" spc="20" dirty="0">
                <a:solidFill>
                  <a:srgbClr val="323332"/>
                </a:solidFill>
                <a:latin typeface="Arial"/>
                <a:cs typeface="Arial"/>
              </a:rPr>
              <a:t>button</a:t>
            </a:r>
            <a:endParaRPr sz="2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254000" indent="-241300">
              <a:lnSpc>
                <a:spcPct val="100000"/>
              </a:lnSpc>
              <a:buChar char="•"/>
              <a:tabLst>
                <a:tab pos="254000" algn="l"/>
              </a:tabLst>
            </a:pPr>
            <a:r>
              <a:rPr sz="2850" spc="-5" dirty="0">
                <a:latin typeface="Arial"/>
                <a:cs typeface="Arial"/>
              </a:rPr>
              <a:t>Radio </a:t>
            </a:r>
            <a:r>
              <a:rPr sz="2850" spc="15" dirty="0">
                <a:latin typeface="Arial"/>
                <a:cs typeface="Arial"/>
              </a:rPr>
              <a:t>buttons </a:t>
            </a:r>
            <a:r>
              <a:rPr sz="2850" spc="-5" dirty="0">
                <a:latin typeface="Arial"/>
                <a:cs typeface="Arial"/>
              </a:rPr>
              <a:t>let a user </a:t>
            </a:r>
            <a:r>
              <a:rPr sz="2850" spc="20" dirty="0">
                <a:latin typeface="Arial"/>
                <a:cs typeface="Arial"/>
              </a:rPr>
              <a:t>select </a:t>
            </a:r>
            <a:r>
              <a:rPr sz="2850" spc="-60" dirty="0">
                <a:latin typeface="Arial"/>
                <a:cs typeface="Arial"/>
              </a:rPr>
              <a:t>ONE </a:t>
            </a:r>
            <a:r>
              <a:rPr sz="2850" spc="-5" dirty="0">
                <a:latin typeface="Arial"/>
                <a:cs typeface="Arial"/>
              </a:rPr>
              <a:t>of a </a:t>
            </a:r>
            <a:r>
              <a:rPr sz="2850" spc="15" dirty="0">
                <a:latin typeface="Arial"/>
                <a:cs typeface="Arial"/>
              </a:rPr>
              <a:t>limited </a:t>
            </a:r>
            <a:r>
              <a:rPr sz="2850" spc="20" dirty="0">
                <a:latin typeface="Arial"/>
                <a:cs typeface="Arial"/>
              </a:rPr>
              <a:t>number </a:t>
            </a:r>
            <a:r>
              <a:rPr sz="2850" spc="-5" dirty="0">
                <a:latin typeface="Arial"/>
                <a:cs typeface="Arial"/>
              </a:rPr>
              <a:t>of</a:t>
            </a:r>
            <a:r>
              <a:rPr sz="2850" spc="15" dirty="0">
                <a:latin typeface="Arial"/>
                <a:cs typeface="Arial"/>
              </a:rPr>
              <a:t> </a:t>
            </a:r>
            <a:r>
              <a:rPr sz="2850" spc="40" dirty="0">
                <a:latin typeface="Arial"/>
                <a:cs typeface="Arial"/>
              </a:rPr>
              <a:t>choices</a:t>
            </a:r>
            <a:endParaRPr sz="2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254000" indent="-241300">
              <a:lnSpc>
                <a:spcPct val="100000"/>
              </a:lnSpc>
              <a:buChar char="•"/>
              <a:tabLst>
                <a:tab pos="254000" algn="l"/>
              </a:tabLst>
            </a:pPr>
            <a:r>
              <a:rPr sz="2850" spc="-5" dirty="0">
                <a:latin typeface="Arial"/>
                <a:cs typeface="Arial"/>
              </a:rPr>
              <a:t>All </a:t>
            </a:r>
            <a:r>
              <a:rPr sz="2850" spc="25" dirty="0">
                <a:latin typeface="Arial"/>
                <a:cs typeface="Arial"/>
              </a:rPr>
              <a:t>radio </a:t>
            </a:r>
            <a:r>
              <a:rPr sz="2850" spc="15" dirty="0">
                <a:latin typeface="Arial"/>
                <a:cs typeface="Arial"/>
              </a:rPr>
              <a:t>buttons </a:t>
            </a:r>
            <a:r>
              <a:rPr sz="2850" spc="-5" dirty="0">
                <a:latin typeface="Arial"/>
                <a:cs typeface="Arial"/>
              </a:rPr>
              <a:t>in a </a:t>
            </a:r>
            <a:r>
              <a:rPr sz="2850" spc="45" dirty="0">
                <a:latin typeface="Arial"/>
                <a:cs typeface="Arial"/>
              </a:rPr>
              <a:t>group </a:t>
            </a:r>
            <a:r>
              <a:rPr sz="2850" spc="-5" dirty="0">
                <a:latin typeface="Arial"/>
                <a:cs typeface="Arial"/>
              </a:rPr>
              <a:t>have the same</a:t>
            </a:r>
            <a:r>
              <a:rPr sz="2850" spc="-110" dirty="0">
                <a:latin typeface="Arial"/>
                <a:cs typeface="Arial"/>
              </a:rPr>
              <a:t> </a:t>
            </a:r>
            <a:r>
              <a:rPr sz="2850" spc="-5" dirty="0">
                <a:latin typeface="Arial"/>
                <a:cs typeface="Arial"/>
              </a:rPr>
              <a:t>name.</a:t>
            </a:r>
            <a:endParaRPr sz="28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79600" y="5372100"/>
            <a:ext cx="3695700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40500" y="6426200"/>
            <a:ext cx="3441700" cy="1612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13500" y="6337300"/>
            <a:ext cx="3695700" cy="1943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45" dirty="0"/>
              <a:t> </a:t>
            </a:r>
            <a:r>
              <a:rPr spc="165" dirty="0"/>
              <a:t>checkbox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832100"/>
            <a:ext cx="9893300" cy="2213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40" dirty="0">
                <a:latin typeface="Arial"/>
                <a:cs typeface="Arial"/>
              </a:rPr>
              <a:t>•&lt;input </a:t>
            </a:r>
            <a:r>
              <a:rPr sz="3600" b="1" spc="15" dirty="0">
                <a:latin typeface="Arial"/>
                <a:cs typeface="Arial"/>
              </a:rPr>
              <a:t>type="checkbox"</a:t>
            </a:r>
            <a:r>
              <a:rPr sz="3600" spc="15" dirty="0">
                <a:latin typeface="Arial"/>
                <a:cs typeface="Arial"/>
              </a:rPr>
              <a:t>&gt; </a:t>
            </a:r>
            <a:r>
              <a:rPr sz="3600" spc="25" dirty="0">
                <a:latin typeface="Arial"/>
                <a:cs typeface="Arial"/>
              </a:rPr>
              <a:t>defines </a:t>
            </a:r>
            <a:r>
              <a:rPr sz="3600" spc="-5" dirty="0">
                <a:latin typeface="Arial"/>
                <a:cs typeface="Arial"/>
              </a:rPr>
              <a:t>a</a:t>
            </a:r>
            <a:r>
              <a:rPr sz="3600" spc="-180" dirty="0">
                <a:latin typeface="Arial"/>
                <a:cs typeface="Arial"/>
              </a:rPr>
              <a:t> </a:t>
            </a:r>
            <a:r>
              <a:rPr sz="3600" spc="70" dirty="0">
                <a:latin typeface="Arial"/>
                <a:cs typeface="Arial"/>
              </a:rPr>
              <a:t>checkbox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Times New Roman"/>
              <a:cs typeface="Times New Roman"/>
            </a:endParaRPr>
          </a:p>
          <a:p>
            <a:pPr marL="241300" marR="394970" indent="-228600">
              <a:lnSpc>
                <a:spcPts val="4300"/>
              </a:lnSpc>
            </a:pPr>
            <a:r>
              <a:rPr sz="3600" spc="85" dirty="0">
                <a:latin typeface="Arial"/>
                <a:cs typeface="Arial"/>
              </a:rPr>
              <a:t>•Checkboxes </a:t>
            </a:r>
            <a:r>
              <a:rPr sz="3600" spc="-5" dirty="0">
                <a:latin typeface="Arial"/>
                <a:cs typeface="Arial"/>
              </a:rPr>
              <a:t>let a user </a:t>
            </a:r>
            <a:r>
              <a:rPr sz="3600" spc="30" dirty="0">
                <a:latin typeface="Arial"/>
                <a:cs typeface="Arial"/>
              </a:rPr>
              <a:t>select </a:t>
            </a:r>
            <a:r>
              <a:rPr sz="3600" spc="-100" dirty="0">
                <a:latin typeface="Arial"/>
                <a:cs typeface="Arial"/>
              </a:rPr>
              <a:t>ZERO </a:t>
            </a:r>
            <a:r>
              <a:rPr sz="3600" spc="-5" dirty="0">
                <a:latin typeface="Arial"/>
                <a:cs typeface="Arial"/>
              </a:rPr>
              <a:t>or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100" dirty="0">
                <a:latin typeface="Arial"/>
                <a:cs typeface="Arial"/>
              </a:rPr>
              <a:t>MORE  </a:t>
            </a:r>
            <a:r>
              <a:rPr sz="3600" spc="25" dirty="0">
                <a:latin typeface="Arial"/>
                <a:cs typeface="Arial"/>
              </a:rPr>
              <a:t>options </a:t>
            </a:r>
            <a:r>
              <a:rPr sz="3600" dirty="0">
                <a:latin typeface="Arial"/>
                <a:cs typeface="Arial"/>
              </a:rPr>
              <a:t>of </a:t>
            </a:r>
            <a:r>
              <a:rPr sz="3600" spc="-5" dirty="0">
                <a:latin typeface="Arial"/>
                <a:cs typeface="Arial"/>
              </a:rPr>
              <a:t>a </a:t>
            </a:r>
            <a:r>
              <a:rPr sz="3600" spc="25" dirty="0">
                <a:latin typeface="Arial"/>
                <a:cs typeface="Arial"/>
              </a:rPr>
              <a:t>limited </a:t>
            </a:r>
            <a:r>
              <a:rPr sz="3600" spc="30" dirty="0">
                <a:latin typeface="Arial"/>
                <a:cs typeface="Arial"/>
              </a:rPr>
              <a:t>number </a:t>
            </a:r>
            <a:r>
              <a:rPr sz="3600" dirty="0">
                <a:latin typeface="Arial"/>
                <a:cs typeface="Arial"/>
              </a:rPr>
              <a:t>of</a:t>
            </a:r>
            <a:r>
              <a:rPr sz="3600" spc="-114" dirty="0">
                <a:latin typeface="Arial"/>
                <a:cs typeface="Arial"/>
              </a:rPr>
              <a:t> </a:t>
            </a:r>
            <a:r>
              <a:rPr sz="3600" spc="50" dirty="0">
                <a:latin typeface="Arial"/>
                <a:cs typeface="Arial"/>
              </a:rPr>
              <a:t>choices.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10500" y="6426200"/>
            <a:ext cx="2006600" cy="774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83500" y="6337300"/>
            <a:ext cx="2260600" cy="1104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2000" y="5461000"/>
            <a:ext cx="3835400" cy="3543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2130">
              <a:lnSpc>
                <a:spcPct val="100000"/>
              </a:lnSpc>
            </a:pPr>
            <a:r>
              <a:rPr spc="85" dirty="0"/>
              <a:t>Input</a:t>
            </a:r>
            <a:r>
              <a:rPr spc="-35" dirty="0"/>
              <a:t> </a:t>
            </a:r>
            <a:r>
              <a:rPr spc="75" dirty="0"/>
              <a:t>type:submit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151130" indent="-203200">
              <a:lnSpc>
                <a:spcPct val="102600"/>
              </a:lnSpc>
            </a:pPr>
            <a:r>
              <a:rPr spc="135" dirty="0"/>
              <a:t>•&lt;input </a:t>
            </a:r>
            <a:r>
              <a:rPr b="1" spc="30" dirty="0">
                <a:latin typeface="Arial"/>
                <a:cs typeface="Arial"/>
              </a:rPr>
              <a:t>type="submit"</a:t>
            </a:r>
            <a:r>
              <a:rPr spc="30" dirty="0"/>
              <a:t>&gt; </a:t>
            </a:r>
            <a:r>
              <a:rPr spc="35" dirty="0"/>
              <a:t>defines </a:t>
            </a:r>
            <a:r>
              <a:rPr spc="10" dirty="0"/>
              <a:t>a </a:t>
            </a:r>
            <a:r>
              <a:rPr spc="40" dirty="0"/>
              <a:t>button </a:t>
            </a:r>
            <a:r>
              <a:rPr spc="10" dirty="0"/>
              <a:t>for </a:t>
            </a:r>
            <a:r>
              <a:rPr spc="45" dirty="0"/>
              <a:t>submitting</a:t>
            </a:r>
            <a:r>
              <a:rPr spc="-245" dirty="0"/>
              <a:t> </a:t>
            </a:r>
            <a:r>
              <a:rPr spc="10" dirty="0"/>
              <a:t>a  </a:t>
            </a:r>
            <a:r>
              <a:rPr spc="25" dirty="0"/>
              <a:t>form </a:t>
            </a:r>
            <a:r>
              <a:rPr spc="10" dirty="0"/>
              <a:t>to a</a:t>
            </a:r>
            <a:r>
              <a:rPr spc="-95" dirty="0"/>
              <a:t> </a:t>
            </a:r>
            <a:r>
              <a:rPr b="1" spc="10" dirty="0">
                <a:latin typeface="Arial"/>
                <a:cs typeface="Arial"/>
              </a:rPr>
              <a:t>form-handler</a:t>
            </a:r>
          </a:p>
          <a:p>
            <a:pPr marL="215900" marR="229235" indent="-203200">
              <a:lnSpc>
                <a:spcPts val="4000"/>
              </a:lnSpc>
              <a:spcBef>
                <a:spcPts val="150"/>
              </a:spcBef>
            </a:pPr>
            <a:r>
              <a:rPr spc="80" dirty="0"/>
              <a:t>•The </a:t>
            </a:r>
            <a:r>
              <a:rPr b="1" spc="10" dirty="0">
                <a:latin typeface="Arial"/>
                <a:cs typeface="Arial"/>
              </a:rPr>
              <a:t>form-handler </a:t>
            </a:r>
            <a:r>
              <a:rPr spc="5" dirty="0"/>
              <a:t>is </a:t>
            </a:r>
            <a:r>
              <a:rPr spc="50" dirty="0"/>
              <a:t>typically </a:t>
            </a:r>
            <a:r>
              <a:rPr spc="10" dirty="0"/>
              <a:t>a server </a:t>
            </a:r>
            <a:r>
              <a:rPr spc="100" dirty="0"/>
              <a:t>page </a:t>
            </a:r>
            <a:r>
              <a:rPr spc="10" dirty="0"/>
              <a:t>with a</a:t>
            </a:r>
            <a:r>
              <a:rPr spc="-254" dirty="0"/>
              <a:t> </a:t>
            </a:r>
            <a:r>
              <a:rPr spc="70" dirty="0"/>
              <a:t>script  </a:t>
            </a:r>
            <a:r>
              <a:rPr spc="10" dirty="0"/>
              <a:t>for </a:t>
            </a:r>
            <a:r>
              <a:rPr spc="60" dirty="0"/>
              <a:t>processing </a:t>
            </a:r>
            <a:r>
              <a:rPr spc="45" dirty="0"/>
              <a:t>input</a:t>
            </a:r>
            <a:r>
              <a:rPr spc="-130" dirty="0"/>
              <a:t> </a:t>
            </a:r>
            <a:r>
              <a:rPr spc="55" dirty="0"/>
              <a:t>data</a:t>
            </a:r>
          </a:p>
          <a:p>
            <a:pPr marL="12700">
              <a:lnSpc>
                <a:spcPts val="3850"/>
              </a:lnSpc>
            </a:pPr>
            <a:r>
              <a:rPr spc="80" dirty="0"/>
              <a:t>•The </a:t>
            </a:r>
            <a:r>
              <a:rPr spc="30" dirty="0"/>
              <a:t>form-handler </a:t>
            </a:r>
            <a:r>
              <a:rPr spc="5" dirty="0"/>
              <a:t>is </a:t>
            </a:r>
            <a:r>
              <a:rPr spc="70" dirty="0"/>
              <a:t>specified </a:t>
            </a:r>
            <a:r>
              <a:rPr spc="5" dirty="0"/>
              <a:t>in </a:t>
            </a:r>
            <a:r>
              <a:rPr spc="10" dirty="0"/>
              <a:t>the </a:t>
            </a:r>
            <a:r>
              <a:rPr spc="35" dirty="0"/>
              <a:t>form's </a:t>
            </a:r>
            <a:r>
              <a:rPr spc="40" dirty="0"/>
              <a:t>action</a:t>
            </a:r>
            <a:r>
              <a:rPr spc="-204" dirty="0"/>
              <a:t> </a:t>
            </a:r>
            <a:r>
              <a:rPr spc="30" dirty="0"/>
              <a:t>attribute</a:t>
            </a:r>
          </a:p>
          <a:p>
            <a:pPr marL="215900" marR="295910" indent="-203200">
              <a:lnSpc>
                <a:spcPts val="4000"/>
              </a:lnSpc>
              <a:spcBef>
                <a:spcPts val="150"/>
              </a:spcBef>
            </a:pPr>
            <a:r>
              <a:rPr spc="155" dirty="0"/>
              <a:t>•If </a:t>
            </a:r>
            <a:r>
              <a:rPr spc="10" dirty="0"/>
              <a:t>you omit the </a:t>
            </a:r>
            <a:r>
              <a:rPr spc="40" dirty="0"/>
              <a:t>submit </a:t>
            </a:r>
            <a:r>
              <a:rPr spc="45" dirty="0"/>
              <a:t>button's </a:t>
            </a:r>
            <a:r>
              <a:rPr spc="10" dirty="0"/>
              <a:t>value </a:t>
            </a:r>
            <a:r>
              <a:rPr spc="25" dirty="0"/>
              <a:t>attribute, </a:t>
            </a:r>
            <a:r>
              <a:rPr spc="10" dirty="0"/>
              <a:t>the</a:t>
            </a:r>
            <a:r>
              <a:rPr spc="-240" dirty="0"/>
              <a:t> </a:t>
            </a:r>
            <a:r>
              <a:rPr spc="40" dirty="0"/>
              <a:t>button  </a:t>
            </a:r>
            <a:r>
              <a:rPr spc="5" dirty="0"/>
              <a:t>will </a:t>
            </a:r>
            <a:r>
              <a:rPr spc="70" dirty="0"/>
              <a:t>get </a:t>
            </a:r>
            <a:r>
              <a:rPr spc="10" dirty="0"/>
              <a:t>a </a:t>
            </a:r>
            <a:r>
              <a:rPr spc="35" dirty="0"/>
              <a:t>default</a:t>
            </a:r>
            <a:r>
              <a:rPr spc="-130" dirty="0"/>
              <a:t> </a:t>
            </a:r>
            <a:r>
              <a:rPr spc="10" dirty="0"/>
              <a:t>text</a:t>
            </a:r>
          </a:p>
        </p:txBody>
      </p:sp>
      <p:sp>
        <p:nvSpPr>
          <p:cNvPr id="4" name="object 4"/>
          <p:cNvSpPr/>
          <p:nvPr/>
        </p:nvSpPr>
        <p:spPr>
          <a:xfrm>
            <a:off x="7594600" y="6642100"/>
            <a:ext cx="3721100" cy="238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67600" y="6553200"/>
            <a:ext cx="3975100" cy="271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5200" y="6159500"/>
            <a:ext cx="6032500" cy="3187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2590" rIns="0" bIns="0" rtlCol="0">
            <a:spAutoFit/>
          </a:bodyPr>
          <a:lstStyle/>
          <a:p>
            <a:pPr marL="68453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990600" y="3369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302000"/>
            <a:ext cx="252349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spc="10" dirty="0">
                <a:latin typeface="Arial"/>
                <a:cs typeface="Arial"/>
              </a:rPr>
              <a:t>forms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381500"/>
            <a:ext cx="305752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35" dirty="0">
                <a:latin typeface="Arial"/>
                <a:cs typeface="Arial"/>
              </a:rPr>
              <a:t>Form</a:t>
            </a:r>
            <a:r>
              <a:rPr sz="3600" spc="-6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461000"/>
            <a:ext cx="28213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35" dirty="0">
                <a:latin typeface="Arial"/>
                <a:cs typeface="Arial"/>
              </a:rPr>
              <a:t>Input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6540500"/>
            <a:ext cx="661606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5" dirty="0">
                <a:latin typeface="Arial"/>
                <a:cs typeface="Arial"/>
              </a:rPr>
              <a:t>Different </a:t>
            </a:r>
            <a:r>
              <a:rPr sz="3600" spc="35" dirty="0">
                <a:latin typeface="Arial"/>
                <a:cs typeface="Arial"/>
              </a:rPr>
              <a:t>types </a:t>
            </a:r>
            <a:r>
              <a:rPr sz="3600" dirty="0">
                <a:latin typeface="Arial"/>
                <a:cs typeface="Arial"/>
              </a:rPr>
              <a:t>of </a:t>
            </a:r>
            <a:r>
              <a:rPr sz="3600" spc="35" dirty="0">
                <a:latin typeface="Arial"/>
                <a:cs typeface="Arial"/>
              </a:rPr>
              <a:t>input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7687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35100" y="7620000"/>
            <a:ext cx="751395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Select, </a:t>
            </a:r>
            <a:r>
              <a:rPr sz="3600" spc="-10" dirty="0">
                <a:latin typeface="Arial"/>
                <a:cs typeface="Arial"/>
              </a:rPr>
              <a:t>textarea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spc="30" dirty="0">
                <a:latin typeface="Arial"/>
                <a:cs typeface="Arial"/>
              </a:rPr>
              <a:t>button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40" dirty="0"/>
              <a:t> </a:t>
            </a:r>
            <a:r>
              <a:rPr spc="70" dirty="0"/>
              <a:t>button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900" y="3911600"/>
            <a:ext cx="9544685" cy="2182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  <a:tab pos="5217160" algn="l"/>
                <a:tab pos="7254875" algn="l"/>
              </a:tabLst>
            </a:pPr>
            <a:r>
              <a:rPr sz="3700" dirty="0">
                <a:solidFill>
                  <a:srgbClr val="323332"/>
                </a:solidFill>
                <a:latin typeface="Arial"/>
                <a:cs typeface="Arial"/>
              </a:rPr>
              <a:t>&lt;input</a:t>
            </a:r>
            <a:r>
              <a:rPr sz="3700" spc="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00" b="1" spc="-5" dirty="0">
                <a:solidFill>
                  <a:srgbClr val="323332"/>
                </a:solidFill>
                <a:latin typeface="Arial"/>
                <a:cs typeface="Arial"/>
              </a:rPr>
              <a:t>type="button"</a:t>
            </a:r>
            <a:r>
              <a:rPr sz="3700" spc="-5" dirty="0">
                <a:solidFill>
                  <a:srgbClr val="323332"/>
                </a:solidFill>
                <a:latin typeface="Arial"/>
                <a:cs typeface="Arial"/>
              </a:rPr>
              <a:t>&gt;	</a:t>
            </a:r>
            <a:r>
              <a:rPr sz="3700" dirty="0">
                <a:solidFill>
                  <a:srgbClr val="323332"/>
                </a:solidFill>
                <a:latin typeface="Arial"/>
                <a:cs typeface="Arial"/>
              </a:rPr>
              <a:t>defines</a:t>
            </a:r>
            <a:r>
              <a:rPr sz="3700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00" dirty="0">
                <a:solidFill>
                  <a:srgbClr val="323332"/>
                </a:solidFill>
                <a:latin typeface="Arial"/>
                <a:cs typeface="Arial"/>
              </a:rPr>
              <a:t>a	</a:t>
            </a:r>
            <a:r>
              <a:rPr sz="3700" spc="-5" dirty="0">
                <a:solidFill>
                  <a:srgbClr val="323332"/>
                </a:solidFill>
                <a:latin typeface="Arial"/>
                <a:cs typeface="Arial"/>
              </a:rPr>
              <a:t>button</a:t>
            </a:r>
            <a:endParaRPr sz="3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>
              <a:latin typeface="Times New Roman"/>
              <a:cs typeface="Times New Roman"/>
            </a:endParaRPr>
          </a:p>
          <a:p>
            <a:pPr marL="12700" marR="5080">
              <a:lnSpc>
                <a:spcPct val="100499"/>
              </a:lnSpc>
            </a:pPr>
            <a:r>
              <a:rPr sz="340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400" dirty="0">
                <a:solidFill>
                  <a:srgbClr val="A52A2A"/>
                </a:solidFill>
                <a:latin typeface="Arial"/>
                <a:cs typeface="Arial"/>
              </a:rPr>
              <a:t>input </a:t>
            </a:r>
            <a:r>
              <a:rPr sz="3400" spc="-5" dirty="0">
                <a:solidFill>
                  <a:srgbClr val="DC213C"/>
                </a:solidFill>
                <a:latin typeface="Arial"/>
                <a:cs typeface="Arial"/>
              </a:rPr>
              <a:t>type=</a:t>
            </a:r>
            <a:r>
              <a:rPr sz="3400" spc="-5" dirty="0">
                <a:solidFill>
                  <a:srgbClr val="0327CD"/>
                </a:solidFill>
                <a:latin typeface="Arial"/>
                <a:cs typeface="Arial"/>
              </a:rPr>
              <a:t>"button" </a:t>
            </a:r>
            <a:r>
              <a:rPr sz="3400" spc="-5" dirty="0">
                <a:solidFill>
                  <a:srgbClr val="DC213C"/>
                </a:solidFill>
                <a:latin typeface="Arial"/>
                <a:cs typeface="Arial"/>
              </a:rPr>
              <a:t>onclick=</a:t>
            </a:r>
            <a:r>
              <a:rPr sz="3400" spc="-5" dirty="0">
                <a:solidFill>
                  <a:srgbClr val="0327CD"/>
                </a:solidFill>
                <a:latin typeface="Arial"/>
                <a:cs typeface="Arial"/>
              </a:rPr>
              <a:t>"alert('Hello </a:t>
            </a:r>
            <a:r>
              <a:rPr sz="3400" spc="-10" dirty="0">
                <a:solidFill>
                  <a:srgbClr val="0327CD"/>
                </a:solidFill>
                <a:latin typeface="Arial"/>
                <a:cs typeface="Arial"/>
              </a:rPr>
              <a:t>World!')"  </a:t>
            </a:r>
            <a:r>
              <a:rPr sz="3400" spc="-5" dirty="0">
                <a:solidFill>
                  <a:srgbClr val="DC213C"/>
                </a:solidFill>
                <a:latin typeface="Arial"/>
                <a:cs typeface="Arial"/>
              </a:rPr>
              <a:t>value=</a:t>
            </a:r>
            <a:r>
              <a:rPr sz="3400" spc="-5" dirty="0">
                <a:solidFill>
                  <a:srgbClr val="0327CD"/>
                </a:solidFill>
                <a:latin typeface="Arial"/>
                <a:cs typeface="Arial"/>
              </a:rPr>
              <a:t>"Click Me!”</a:t>
            </a:r>
            <a:r>
              <a:rPr sz="3400" spc="-3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0327CD"/>
                </a:solidFill>
                <a:latin typeface="Arial"/>
                <a:cs typeface="Arial"/>
              </a:rPr>
              <a:t>/</a:t>
            </a:r>
            <a:r>
              <a:rPr sz="3400" spc="-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90" dirty="0"/>
              <a:t>HTML5 </a:t>
            </a:r>
            <a:r>
              <a:rPr spc="85" dirty="0"/>
              <a:t>Input</a:t>
            </a:r>
            <a:r>
              <a:rPr spc="35" dirty="0"/>
              <a:t> </a:t>
            </a:r>
            <a:r>
              <a:rPr spc="-140" dirty="0"/>
              <a:t>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811800"/>
            <a:ext cx="4883150" cy="5869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sz="3700" b="1" spc="10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3700" b="1" spc="5" dirty="0">
                <a:solidFill>
                  <a:srgbClr val="323332"/>
                </a:solidFill>
                <a:latin typeface="Arial"/>
                <a:cs typeface="Arial"/>
              </a:rPr>
              <a:t>added</a:t>
            </a:r>
            <a:r>
              <a:rPr sz="3700" b="1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00" b="1" spc="5" dirty="0">
                <a:solidFill>
                  <a:srgbClr val="323332"/>
                </a:solidFill>
                <a:latin typeface="Arial"/>
                <a:cs typeface="Arial"/>
              </a:rPr>
              <a:t>several  </a:t>
            </a:r>
            <a:r>
              <a:rPr sz="3700" b="1" spc="10" dirty="0">
                <a:solidFill>
                  <a:srgbClr val="323332"/>
                </a:solidFill>
                <a:latin typeface="Arial"/>
                <a:cs typeface="Arial"/>
              </a:rPr>
              <a:t>new </a:t>
            </a:r>
            <a:r>
              <a:rPr sz="3700" b="1" spc="5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r>
              <a:rPr sz="3700" b="1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00" b="1" spc="5" dirty="0">
                <a:solidFill>
                  <a:srgbClr val="323332"/>
                </a:solidFill>
                <a:latin typeface="Arial"/>
                <a:cs typeface="Arial"/>
              </a:rPr>
              <a:t>types:</a:t>
            </a:r>
            <a:endParaRPr sz="3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>
              <a:latin typeface="Times New Roman"/>
              <a:cs typeface="Times New Roman"/>
            </a:endParaRPr>
          </a:p>
          <a:p>
            <a:pPr marL="469265" indent="-316865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700" spc="50" dirty="0">
                <a:solidFill>
                  <a:srgbClr val="323332"/>
                </a:solidFill>
                <a:latin typeface="Arial"/>
                <a:cs typeface="Arial"/>
              </a:rPr>
              <a:t>color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60" dirty="0">
                <a:solidFill>
                  <a:srgbClr val="323332"/>
                </a:solidFill>
                <a:latin typeface="Arial"/>
                <a:cs typeface="Arial"/>
              </a:rPr>
              <a:t>date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35" dirty="0">
                <a:solidFill>
                  <a:srgbClr val="323332"/>
                </a:solidFill>
                <a:latin typeface="Arial"/>
                <a:cs typeface="Arial"/>
              </a:rPr>
              <a:t>datetime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35" dirty="0">
                <a:solidFill>
                  <a:srgbClr val="323332"/>
                </a:solidFill>
                <a:latin typeface="Arial"/>
                <a:cs typeface="Arial"/>
              </a:rPr>
              <a:t>datetime-local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email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10" dirty="0">
                <a:solidFill>
                  <a:srgbClr val="323332"/>
                </a:solidFill>
                <a:latin typeface="Arial"/>
                <a:cs typeface="Arial"/>
              </a:rPr>
              <a:t>month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45" dirty="0">
                <a:solidFill>
                  <a:srgbClr val="323332"/>
                </a:solidFill>
                <a:latin typeface="Arial"/>
                <a:cs typeface="Arial"/>
              </a:rPr>
              <a:t>number</a:t>
            </a:r>
            <a:endParaRPr sz="3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13600" y="2832100"/>
            <a:ext cx="5626735" cy="5849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indent="-316865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700" spc="50" dirty="0">
                <a:solidFill>
                  <a:srgbClr val="323332"/>
                </a:solidFill>
                <a:latin typeface="Arial"/>
                <a:cs typeface="Arial"/>
              </a:rPr>
              <a:t>range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30" dirty="0">
                <a:solidFill>
                  <a:srgbClr val="323332"/>
                </a:solidFill>
                <a:latin typeface="Arial"/>
                <a:cs typeface="Arial"/>
              </a:rPr>
              <a:t>search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tel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time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url</a:t>
            </a:r>
            <a:endParaRPr sz="3700">
              <a:latin typeface="Arial"/>
              <a:cs typeface="Arial"/>
            </a:endParaRPr>
          </a:p>
          <a:p>
            <a:pPr marL="469265" indent="-316865">
              <a:lnSpc>
                <a:spcPct val="100000"/>
              </a:lnSpc>
              <a:spcBef>
                <a:spcPts val="160"/>
              </a:spcBef>
              <a:buChar char="•"/>
              <a:tabLst>
                <a:tab pos="469900" algn="l"/>
              </a:tabLst>
            </a:pPr>
            <a:r>
              <a:rPr sz="3700" spc="10" dirty="0">
                <a:solidFill>
                  <a:srgbClr val="323332"/>
                </a:solidFill>
                <a:latin typeface="Arial"/>
                <a:cs typeface="Arial"/>
              </a:rPr>
              <a:t>week</a:t>
            </a:r>
            <a:endParaRPr sz="3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 marL="12700" marR="5080">
              <a:lnSpc>
                <a:spcPct val="103600"/>
              </a:lnSpc>
            </a:pPr>
            <a:r>
              <a:rPr sz="3700" spc="45" dirty="0">
                <a:solidFill>
                  <a:srgbClr val="323332"/>
                </a:solidFill>
                <a:latin typeface="Arial"/>
                <a:cs typeface="Arial"/>
              </a:rPr>
              <a:t>Input </a:t>
            </a:r>
            <a:r>
              <a:rPr sz="3700" spc="40" dirty="0">
                <a:solidFill>
                  <a:srgbClr val="323332"/>
                </a:solidFill>
                <a:latin typeface="Arial"/>
                <a:cs typeface="Arial"/>
              </a:rPr>
              <a:t>types, </a:t>
            </a: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not</a:t>
            </a:r>
            <a:r>
              <a:rPr sz="37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00" spc="85" dirty="0">
                <a:solidFill>
                  <a:srgbClr val="323332"/>
                </a:solidFill>
                <a:latin typeface="Arial"/>
                <a:cs typeface="Arial"/>
              </a:rPr>
              <a:t>supported  </a:t>
            </a:r>
            <a:r>
              <a:rPr sz="3700" spc="11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700" spc="75" dirty="0">
                <a:solidFill>
                  <a:srgbClr val="323332"/>
                </a:solidFill>
                <a:latin typeface="Arial"/>
                <a:cs typeface="Arial"/>
              </a:rPr>
              <a:t>old web </a:t>
            </a:r>
            <a:r>
              <a:rPr sz="3700" spc="20" dirty="0">
                <a:solidFill>
                  <a:srgbClr val="323332"/>
                </a:solidFill>
                <a:latin typeface="Arial"/>
                <a:cs typeface="Arial"/>
              </a:rPr>
              <a:t>browsers, </a:t>
            </a: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will  </a:t>
            </a:r>
            <a:r>
              <a:rPr sz="3700" spc="40" dirty="0">
                <a:solidFill>
                  <a:srgbClr val="323332"/>
                </a:solidFill>
                <a:latin typeface="Arial"/>
                <a:cs typeface="Arial"/>
              </a:rPr>
              <a:t>behave </a:t>
            </a:r>
            <a:r>
              <a:rPr sz="3700" spc="10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3700" spc="45" dirty="0">
                <a:solidFill>
                  <a:srgbClr val="323332"/>
                </a:solidFill>
                <a:latin typeface="Arial"/>
                <a:cs typeface="Arial"/>
              </a:rPr>
              <a:t>input </a:t>
            </a:r>
            <a:r>
              <a:rPr sz="3700" spc="60" dirty="0">
                <a:solidFill>
                  <a:srgbClr val="323332"/>
                </a:solidFill>
                <a:latin typeface="Arial"/>
                <a:cs typeface="Arial"/>
              </a:rPr>
              <a:t>type</a:t>
            </a:r>
            <a:r>
              <a:rPr sz="37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00" spc="5" dirty="0">
                <a:solidFill>
                  <a:srgbClr val="323332"/>
                </a:solidFill>
                <a:latin typeface="Arial"/>
                <a:cs typeface="Arial"/>
              </a:rPr>
              <a:t>text.</a:t>
            </a:r>
            <a:endParaRPr sz="3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5740" rIns="0" bIns="0" rtlCol="0">
            <a:spAutoFit/>
          </a:bodyPr>
          <a:lstStyle/>
          <a:p>
            <a:pPr marL="532130">
              <a:lnSpc>
                <a:spcPct val="100000"/>
              </a:lnSpc>
            </a:pPr>
            <a:r>
              <a:rPr spc="85" dirty="0"/>
              <a:t>Input</a:t>
            </a:r>
            <a:r>
              <a:rPr spc="-55" dirty="0"/>
              <a:t> </a:t>
            </a:r>
            <a:r>
              <a:rPr spc="40" dirty="0"/>
              <a:t>type:email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9000" y="2570479"/>
            <a:ext cx="10908665" cy="612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927735" indent="-203200">
              <a:lnSpc>
                <a:spcPts val="3700"/>
              </a:lnSpc>
              <a:buChar char="•"/>
              <a:tabLst>
                <a:tab pos="328295" algn="l"/>
              </a:tabLst>
            </a:pPr>
            <a:r>
              <a:rPr sz="315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50" spc="75" dirty="0">
                <a:solidFill>
                  <a:srgbClr val="323332"/>
                </a:solidFill>
                <a:latin typeface="Arial"/>
                <a:cs typeface="Arial"/>
              </a:rPr>
              <a:t>&lt;input </a:t>
            </a:r>
            <a:r>
              <a:rPr sz="3150" b="1" spc="25" dirty="0">
                <a:solidFill>
                  <a:srgbClr val="323332"/>
                </a:solidFill>
                <a:latin typeface="Arial"/>
                <a:cs typeface="Arial"/>
              </a:rPr>
              <a:t>type="email"</a:t>
            </a:r>
            <a:r>
              <a:rPr sz="3150" spc="25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150" spc="5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150" spc="40" dirty="0">
                <a:solidFill>
                  <a:srgbClr val="323332"/>
                </a:solidFill>
                <a:latin typeface="Arial"/>
                <a:cs typeface="Arial"/>
              </a:rPr>
              <a:t>input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fields</a:t>
            </a:r>
            <a:r>
              <a:rPr sz="315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that 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an e-mail</a:t>
            </a:r>
            <a:r>
              <a:rPr sz="31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0" dirty="0">
                <a:solidFill>
                  <a:srgbClr val="323332"/>
                </a:solidFill>
                <a:latin typeface="Arial"/>
                <a:cs typeface="Arial"/>
              </a:rPr>
              <a:t>address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23332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15900" marR="5080" indent="-203200">
              <a:lnSpc>
                <a:spcPts val="3700"/>
              </a:lnSpc>
              <a:buChar char="•"/>
              <a:tabLst>
                <a:tab pos="328295" algn="l"/>
              </a:tabLst>
            </a:pP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Depending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3150" spc="2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3150" spc="55" dirty="0">
                <a:solidFill>
                  <a:srgbClr val="323332"/>
                </a:solidFill>
                <a:latin typeface="Arial"/>
                <a:cs typeface="Arial"/>
              </a:rPr>
              <a:t>support,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 e-mail </a:t>
            </a:r>
            <a:r>
              <a:rPr sz="3150" spc="50" dirty="0">
                <a:solidFill>
                  <a:srgbClr val="323332"/>
                </a:solidFill>
                <a:latin typeface="Arial"/>
                <a:cs typeface="Arial"/>
              </a:rPr>
              <a:t>address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can</a:t>
            </a:r>
            <a:r>
              <a:rPr sz="315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95" dirty="0">
                <a:solidFill>
                  <a:srgbClr val="323332"/>
                </a:solidFill>
                <a:latin typeface="Arial"/>
                <a:cs typeface="Arial"/>
              </a:rPr>
              <a:t>be  </a:t>
            </a:r>
            <a:r>
              <a:rPr sz="3150" spc="20" dirty="0">
                <a:solidFill>
                  <a:srgbClr val="323332"/>
                </a:solidFill>
                <a:latin typeface="Arial"/>
                <a:cs typeface="Arial"/>
              </a:rPr>
              <a:t>automatically </a:t>
            </a:r>
            <a:r>
              <a:rPr sz="3150" spc="45" dirty="0">
                <a:solidFill>
                  <a:srgbClr val="323332"/>
                </a:solidFill>
                <a:latin typeface="Arial"/>
                <a:cs typeface="Arial"/>
              </a:rPr>
              <a:t>validated </a:t>
            </a:r>
            <a:r>
              <a:rPr sz="3150" spc="10" dirty="0">
                <a:solidFill>
                  <a:srgbClr val="323332"/>
                </a:solidFill>
                <a:latin typeface="Arial"/>
                <a:cs typeface="Arial"/>
              </a:rPr>
              <a:t>when</a:t>
            </a:r>
            <a:r>
              <a:rPr sz="315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45" dirty="0">
                <a:solidFill>
                  <a:srgbClr val="323332"/>
                </a:solidFill>
                <a:latin typeface="Arial"/>
                <a:cs typeface="Arial"/>
              </a:rPr>
              <a:t>submitted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23332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15900" marR="600710" indent="-203200">
              <a:lnSpc>
                <a:spcPts val="3700"/>
              </a:lnSpc>
              <a:buChar char="•"/>
              <a:tabLst>
                <a:tab pos="328295" algn="l"/>
              </a:tabLst>
            </a:pPr>
            <a:r>
              <a:rPr sz="3150" spc="-35" dirty="0">
                <a:solidFill>
                  <a:srgbClr val="323332"/>
                </a:solidFill>
                <a:latin typeface="Arial"/>
                <a:cs typeface="Arial"/>
              </a:rPr>
              <a:t>Some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smartphones </a:t>
            </a:r>
            <a:r>
              <a:rPr sz="3150" spc="40" dirty="0">
                <a:solidFill>
                  <a:srgbClr val="323332"/>
                </a:solidFill>
                <a:latin typeface="Arial"/>
                <a:cs typeface="Arial"/>
              </a:rPr>
              <a:t>recognize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 email </a:t>
            </a:r>
            <a:r>
              <a:rPr sz="3150" spc="40" dirty="0">
                <a:solidFill>
                  <a:srgbClr val="323332"/>
                </a:solidFill>
                <a:latin typeface="Arial"/>
                <a:cs typeface="Arial"/>
              </a:rPr>
              <a:t>type,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1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95" dirty="0">
                <a:solidFill>
                  <a:srgbClr val="323332"/>
                </a:solidFill>
                <a:latin typeface="Arial"/>
                <a:cs typeface="Arial"/>
              </a:rPr>
              <a:t>adds  </a:t>
            </a:r>
            <a:r>
              <a:rPr sz="3150" spc="-45" dirty="0">
                <a:solidFill>
                  <a:srgbClr val="323332"/>
                </a:solidFill>
                <a:latin typeface="Arial"/>
                <a:cs typeface="Arial"/>
              </a:rPr>
              <a:t>".com"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3150" spc="45" dirty="0">
                <a:solidFill>
                  <a:srgbClr val="323332"/>
                </a:solidFill>
                <a:latin typeface="Arial"/>
                <a:cs typeface="Arial"/>
              </a:rPr>
              <a:t>keyboard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150" spc="45" dirty="0">
                <a:solidFill>
                  <a:srgbClr val="323332"/>
                </a:solidFill>
                <a:latin typeface="Arial"/>
                <a:cs typeface="Arial"/>
              </a:rPr>
              <a:t>match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email</a:t>
            </a:r>
            <a:r>
              <a:rPr sz="3150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40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050">
              <a:latin typeface="Times New Roman"/>
              <a:cs typeface="Times New Roman"/>
            </a:endParaRPr>
          </a:p>
          <a:p>
            <a:pPr marL="215900" indent="-203200">
              <a:lnSpc>
                <a:spcPts val="3740"/>
              </a:lnSpc>
              <a:buChar char="•"/>
              <a:tabLst>
                <a:tab pos="215900" algn="l"/>
              </a:tabLst>
            </a:pPr>
            <a:r>
              <a:rPr sz="3150" b="1" spc="5" dirty="0">
                <a:solidFill>
                  <a:srgbClr val="0B5D18"/>
                </a:solidFill>
                <a:latin typeface="Arial"/>
                <a:cs typeface="Arial"/>
              </a:rPr>
              <a:t>Example:</a:t>
            </a:r>
            <a:endParaRPr sz="3150">
              <a:latin typeface="Arial"/>
              <a:cs typeface="Arial"/>
            </a:endParaRPr>
          </a:p>
          <a:p>
            <a:pPr marL="215900">
              <a:lnSpc>
                <a:spcPts val="3700"/>
              </a:lnSpc>
            </a:pPr>
            <a:r>
              <a:rPr sz="3150" spc="3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form</a:t>
            </a:r>
            <a:r>
              <a:rPr sz="3150" spc="3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E-mail:</a:t>
            </a:r>
            <a:endParaRPr sz="3150">
              <a:latin typeface="Arial"/>
              <a:cs typeface="Arial"/>
            </a:endParaRPr>
          </a:p>
          <a:p>
            <a:pPr marL="774700">
              <a:lnSpc>
                <a:spcPts val="3700"/>
              </a:lnSpc>
            </a:pPr>
            <a:r>
              <a:rPr sz="315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150" spc="75" dirty="0">
                <a:solidFill>
                  <a:srgbClr val="A52A2A"/>
                </a:solidFill>
                <a:latin typeface="Arial"/>
                <a:cs typeface="Arial"/>
              </a:rPr>
              <a:t>input </a:t>
            </a:r>
            <a:r>
              <a:rPr sz="3150" dirty="0">
                <a:solidFill>
                  <a:srgbClr val="DC213C"/>
                </a:solidFill>
                <a:latin typeface="Arial"/>
                <a:cs typeface="Arial"/>
              </a:rPr>
              <a:t>type=</a:t>
            </a:r>
            <a:r>
              <a:rPr sz="3150" dirty="0">
                <a:solidFill>
                  <a:srgbClr val="323332"/>
                </a:solidFill>
                <a:latin typeface="Arial"/>
                <a:cs typeface="Arial"/>
              </a:rPr>
              <a:t>"email" </a:t>
            </a:r>
            <a:r>
              <a:rPr sz="3150" spc="55" dirty="0">
                <a:solidFill>
                  <a:srgbClr val="DC213C"/>
                </a:solidFill>
                <a:latin typeface="Arial"/>
                <a:cs typeface="Arial"/>
              </a:rPr>
              <a:t>name=</a:t>
            </a:r>
            <a:r>
              <a:rPr sz="3150" spc="55" dirty="0">
                <a:solidFill>
                  <a:srgbClr val="323332"/>
                </a:solidFill>
                <a:latin typeface="Arial"/>
                <a:cs typeface="Arial"/>
              </a:rPr>
              <a:t>“email”</a:t>
            </a:r>
            <a:r>
              <a:rPr sz="315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125" dirty="0">
                <a:solidFill>
                  <a:srgbClr val="323332"/>
                </a:solidFill>
                <a:latin typeface="Arial"/>
                <a:cs typeface="Arial"/>
              </a:rPr>
              <a:t>/</a:t>
            </a:r>
            <a:r>
              <a:rPr sz="3150" spc="12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150">
              <a:latin typeface="Arial"/>
              <a:cs typeface="Arial"/>
            </a:endParaRPr>
          </a:p>
          <a:p>
            <a:pPr marL="215900">
              <a:lnSpc>
                <a:spcPts val="3740"/>
              </a:lnSpc>
            </a:pPr>
            <a:r>
              <a:rPr sz="3150" spc="8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150" spc="85" dirty="0">
                <a:solidFill>
                  <a:srgbClr val="323332"/>
                </a:solidFill>
                <a:latin typeface="Arial"/>
                <a:cs typeface="Arial"/>
              </a:rPr>
              <a:t>/form</a:t>
            </a:r>
            <a:r>
              <a:rPr sz="3150" spc="8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50" dirty="0"/>
              <a:t> </a:t>
            </a:r>
            <a:r>
              <a:rPr spc="85" dirty="0"/>
              <a:t>range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915920"/>
            <a:ext cx="10778490" cy="5672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82905" indent="-228600">
              <a:lnSpc>
                <a:spcPts val="4300"/>
              </a:lnSpc>
            </a:pPr>
            <a:r>
              <a:rPr sz="3600" spc="8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600" spc="75" dirty="0">
                <a:solidFill>
                  <a:srgbClr val="323332"/>
                </a:solidFill>
                <a:latin typeface="Arial"/>
                <a:cs typeface="Arial"/>
              </a:rPr>
              <a:t>&lt;input </a:t>
            </a:r>
            <a:r>
              <a:rPr sz="3600" b="1" spc="15" dirty="0">
                <a:solidFill>
                  <a:srgbClr val="323332"/>
                </a:solidFill>
                <a:latin typeface="Arial"/>
                <a:cs typeface="Arial"/>
              </a:rPr>
              <a:t>type="range"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r>
              <a:rPr sz="360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fields 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value within a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range.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241300" marR="213360" indent="-228600">
              <a:lnSpc>
                <a:spcPts val="4300"/>
              </a:lnSpc>
            </a:pPr>
            <a:r>
              <a:rPr sz="3600" spc="110" dirty="0">
                <a:solidFill>
                  <a:srgbClr val="323332"/>
                </a:solidFill>
                <a:latin typeface="Arial"/>
                <a:cs typeface="Arial"/>
              </a:rPr>
              <a:t>•Depending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support,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input field</a:t>
            </a:r>
            <a:r>
              <a:rPr sz="3600" spc="-1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 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displayed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as a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slider</a:t>
            </a:r>
            <a:r>
              <a:rPr sz="3600" spc="-1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control.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buChar char="•"/>
              <a:tabLst>
                <a:tab pos="367665" algn="l"/>
                <a:tab pos="368300" algn="l"/>
              </a:tabLst>
            </a:pPr>
            <a:r>
              <a:rPr sz="3600" b="1" spc="-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50">
              <a:latin typeface="Times New Roman"/>
              <a:cs typeface="Times New Roman"/>
            </a:endParaRPr>
          </a:p>
          <a:p>
            <a:pPr marL="12700">
              <a:lnSpc>
                <a:spcPts val="3329"/>
              </a:lnSpc>
            </a:pPr>
            <a:r>
              <a:rPr sz="28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800" dirty="0">
                <a:solidFill>
                  <a:srgbClr val="A52A2A"/>
                </a:solidFill>
                <a:latin typeface="Consolas"/>
                <a:cs typeface="Consolas"/>
              </a:rPr>
              <a:t>form</a:t>
            </a:r>
            <a:r>
              <a:rPr sz="28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800">
              <a:latin typeface="Consolas"/>
              <a:cs typeface="Consolas"/>
            </a:endParaRPr>
          </a:p>
          <a:p>
            <a:pPr marL="403225">
              <a:lnSpc>
                <a:spcPts val="3300"/>
              </a:lnSpc>
              <a:tabLst>
                <a:tab pos="1771650" algn="l"/>
                <a:tab pos="4313555" algn="l"/>
                <a:tab pos="7050405" algn="l"/>
                <a:tab pos="8615045" algn="l"/>
              </a:tabLst>
            </a:pPr>
            <a:r>
              <a:rPr sz="28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800" dirty="0">
                <a:solidFill>
                  <a:srgbClr val="A52A2A"/>
                </a:solidFill>
                <a:latin typeface="Consolas"/>
                <a:cs typeface="Consolas"/>
              </a:rPr>
              <a:t>input	</a:t>
            </a:r>
            <a:r>
              <a:rPr sz="2800" dirty="0">
                <a:solidFill>
                  <a:srgbClr val="DC213C"/>
                </a:solidFill>
                <a:latin typeface="Consolas"/>
                <a:cs typeface="Consolas"/>
              </a:rPr>
              <a:t>type=</a:t>
            </a:r>
            <a:r>
              <a:rPr sz="2800" dirty="0">
                <a:solidFill>
                  <a:srgbClr val="0327CD"/>
                </a:solidFill>
                <a:latin typeface="Consolas"/>
                <a:cs typeface="Consolas"/>
              </a:rPr>
              <a:t>"range"	</a:t>
            </a:r>
            <a:r>
              <a:rPr sz="2800" dirty="0">
                <a:solidFill>
                  <a:srgbClr val="DC213C"/>
                </a:solidFill>
                <a:latin typeface="Consolas"/>
                <a:cs typeface="Consolas"/>
              </a:rPr>
              <a:t>name=</a:t>
            </a:r>
            <a:r>
              <a:rPr sz="2800" dirty="0">
                <a:solidFill>
                  <a:srgbClr val="0327CD"/>
                </a:solidFill>
                <a:latin typeface="Consolas"/>
                <a:cs typeface="Consolas"/>
              </a:rPr>
              <a:t>"points"	</a:t>
            </a:r>
            <a:r>
              <a:rPr sz="2800" dirty="0">
                <a:solidFill>
                  <a:srgbClr val="DC213C"/>
                </a:solidFill>
                <a:latin typeface="Consolas"/>
                <a:cs typeface="Consolas"/>
              </a:rPr>
              <a:t>min=</a:t>
            </a:r>
            <a:r>
              <a:rPr sz="2800" dirty="0">
                <a:solidFill>
                  <a:srgbClr val="0327CD"/>
                </a:solidFill>
                <a:latin typeface="Consolas"/>
                <a:cs typeface="Consolas"/>
              </a:rPr>
              <a:t>"0"	</a:t>
            </a:r>
            <a:r>
              <a:rPr sz="2800" dirty="0">
                <a:solidFill>
                  <a:srgbClr val="DC213C"/>
                </a:solidFill>
                <a:latin typeface="Consolas"/>
                <a:cs typeface="Consolas"/>
              </a:rPr>
              <a:t>max=</a:t>
            </a:r>
            <a:r>
              <a:rPr sz="2800" dirty="0">
                <a:solidFill>
                  <a:srgbClr val="0327CD"/>
                </a:solidFill>
                <a:latin typeface="Consolas"/>
                <a:cs typeface="Consolas"/>
              </a:rPr>
              <a:t>“10"</a:t>
            </a:r>
            <a:r>
              <a:rPr sz="2800" spc="-105" dirty="0">
                <a:solidFill>
                  <a:srgbClr val="0327CD"/>
                </a:solidFill>
                <a:latin typeface="Consolas"/>
                <a:cs typeface="Consolas"/>
              </a:rPr>
              <a:t> </a:t>
            </a:r>
            <a:r>
              <a:rPr sz="2800" dirty="0">
                <a:solidFill>
                  <a:srgbClr val="0327CD"/>
                </a:solidFill>
                <a:latin typeface="Consolas"/>
                <a:cs typeface="Consolas"/>
              </a:rPr>
              <a:t>/</a:t>
            </a:r>
            <a:r>
              <a:rPr sz="28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800">
              <a:latin typeface="Consolas"/>
              <a:cs typeface="Consolas"/>
            </a:endParaRPr>
          </a:p>
          <a:p>
            <a:pPr marL="12700">
              <a:lnSpc>
                <a:spcPts val="3329"/>
              </a:lnSpc>
            </a:pPr>
            <a:r>
              <a:rPr sz="28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800" dirty="0">
                <a:solidFill>
                  <a:srgbClr val="A52A2A"/>
                </a:solidFill>
                <a:latin typeface="Consolas"/>
                <a:cs typeface="Consolas"/>
              </a:rPr>
              <a:t>/form</a:t>
            </a:r>
            <a:r>
              <a:rPr sz="28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60" dirty="0"/>
              <a:t> </a:t>
            </a:r>
            <a:r>
              <a:rPr dirty="0"/>
              <a:t>time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659379"/>
            <a:ext cx="10777855" cy="6179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4200"/>
              </a:lnSpc>
            </a:pPr>
            <a:r>
              <a:rPr sz="355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50" spc="80" dirty="0">
                <a:solidFill>
                  <a:srgbClr val="323332"/>
                </a:solidFill>
                <a:latin typeface="Arial"/>
                <a:cs typeface="Arial"/>
              </a:rPr>
              <a:t>&lt;input </a:t>
            </a:r>
            <a:r>
              <a:rPr sz="3550" b="1" spc="25" dirty="0">
                <a:solidFill>
                  <a:srgbClr val="323332"/>
                </a:solidFill>
                <a:latin typeface="Arial"/>
                <a:cs typeface="Arial"/>
              </a:rPr>
              <a:t>type="time"</a:t>
            </a:r>
            <a:r>
              <a:rPr sz="3550" spc="25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allows the user to </a:t>
            </a:r>
            <a:r>
              <a:rPr sz="3550" spc="35" dirty="0">
                <a:solidFill>
                  <a:srgbClr val="323332"/>
                </a:solidFill>
                <a:latin typeface="Arial"/>
                <a:cs typeface="Arial"/>
              </a:rPr>
              <a:t>select</a:t>
            </a:r>
            <a:r>
              <a:rPr sz="3550" spc="-2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  time.</a:t>
            </a:r>
            <a:endParaRPr sz="3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41300" marR="441959" indent="-228600">
              <a:lnSpc>
                <a:spcPts val="4200"/>
              </a:lnSpc>
            </a:pPr>
            <a:r>
              <a:rPr sz="3550" spc="120" dirty="0">
                <a:solidFill>
                  <a:srgbClr val="323332"/>
                </a:solidFill>
                <a:latin typeface="Arial"/>
                <a:cs typeface="Arial"/>
              </a:rPr>
              <a:t>•Depending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3550" spc="2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3550" spc="60" dirty="0">
                <a:solidFill>
                  <a:srgbClr val="323332"/>
                </a:solidFill>
                <a:latin typeface="Arial"/>
                <a:cs typeface="Arial"/>
              </a:rPr>
              <a:t>support,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 time </a:t>
            </a:r>
            <a:r>
              <a:rPr sz="3550" spc="70" dirty="0">
                <a:solidFill>
                  <a:srgbClr val="323332"/>
                </a:solidFill>
                <a:latin typeface="Arial"/>
                <a:cs typeface="Arial"/>
              </a:rPr>
              <a:t>picker</a:t>
            </a:r>
            <a:r>
              <a:rPr sz="3550" spc="-25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70" dirty="0">
                <a:solidFill>
                  <a:srgbClr val="323332"/>
                </a:solidFill>
                <a:latin typeface="Arial"/>
                <a:cs typeface="Arial"/>
              </a:rPr>
              <a:t>can 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show </a:t>
            </a:r>
            <a:r>
              <a:rPr sz="3550" spc="105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355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50" spc="45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r>
              <a:rPr sz="3550" spc="-1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35" dirty="0">
                <a:solidFill>
                  <a:srgbClr val="323332"/>
                </a:solidFill>
                <a:latin typeface="Arial"/>
                <a:cs typeface="Arial"/>
              </a:rPr>
              <a:t>field.</a:t>
            </a:r>
            <a:endParaRPr sz="3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>
              <a:latin typeface="Times New Roman"/>
              <a:cs typeface="Times New Roman"/>
            </a:endParaRPr>
          </a:p>
          <a:p>
            <a:pPr marL="367030" indent="-354330">
              <a:lnSpc>
                <a:spcPct val="100000"/>
              </a:lnSpc>
              <a:buChar char="•"/>
              <a:tabLst>
                <a:tab pos="366395" algn="l"/>
                <a:tab pos="367030" algn="l"/>
              </a:tabLst>
            </a:pPr>
            <a:r>
              <a:rPr sz="3550" b="1" spc="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3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40"/>
              </a:spcBef>
            </a:pPr>
            <a:r>
              <a:rPr sz="3450" spc="10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450" spc="105" dirty="0">
                <a:solidFill>
                  <a:srgbClr val="A52A2A"/>
                </a:solidFill>
                <a:latin typeface="Arial"/>
                <a:cs typeface="Arial"/>
              </a:rPr>
              <a:t>form</a:t>
            </a:r>
            <a:r>
              <a:rPr sz="3450" spc="10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450">
              <a:latin typeface="Arial"/>
              <a:cs typeface="Arial"/>
            </a:endParaRPr>
          </a:p>
          <a:p>
            <a:pPr marL="257175">
              <a:lnSpc>
                <a:spcPct val="100000"/>
              </a:lnSpc>
              <a:spcBef>
                <a:spcPts val="60"/>
              </a:spcBef>
            </a:pPr>
            <a:r>
              <a:rPr sz="3450" spc="5" dirty="0">
                <a:solidFill>
                  <a:srgbClr val="323332"/>
                </a:solidFill>
                <a:latin typeface="Arial"/>
                <a:cs typeface="Arial"/>
              </a:rPr>
              <a:t>Select a</a:t>
            </a:r>
            <a:r>
              <a:rPr sz="34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50" spc="5" dirty="0">
                <a:solidFill>
                  <a:srgbClr val="323332"/>
                </a:solidFill>
                <a:latin typeface="Arial"/>
                <a:cs typeface="Arial"/>
              </a:rPr>
              <a:t>time:</a:t>
            </a:r>
            <a:endParaRPr sz="3450">
              <a:latin typeface="Arial"/>
              <a:cs typeface="Arial"/>
            </a:endParaRPr>
          </a:p>
          <a:p>
            <a:pPr marL="257175">
              <a:lnSpc>
                <a:spcPct val="100000"/>
              </a:lnSpc>
              <a:spcBef>
                <a:spcPts val="60"/>
              </a:spcBef>
            </a:pPr>
            <a:r>
              <a:rPr sz="3450" spc="8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450" spc="80" dirty="0">
                <a:solidFill>
                  <a:srgbClr val="A52A2A"/>
                </a:solidFill>
                <a:latin typeface="Arial"/>
                <a:cs typeface="Arial"/>
              </a:rPr>
              <a:t>input </a:t>
            </a:r>
            <a:r>
              <a:rPr sz="3450" spc="-5" dirty="0">
                <a:solidFill>
                  <a:srgbClr val="DC213C"/>
                </a:solidFill>
                <a:latin typeface="Arial"/>
                <a:cs typeface="Arial"/>
              </a:rPr>
              <a:t>type=</a:t>
            </a:r>
            <a:r>
              <a:rPr sz="3450" spc="-5" dirty="0">
                <a:solidFill>
                  <a:srgbClr val="0327CD"/>
                </a:solidFill>
                <a:latin typeface="Arial"/>
                <a:cs typeface="Arial"/>
              </a:rPr>
              <a:t>"time" </a:t>
            </a:r>
            <a:r>
              <a:rPr sz="3450" spc="5" dirty="0">
                <a:solidFill>
                  <a:srgbClr val="DC213C"/>
                </a:solidFill>
                <a:latin typeface="Arial"/>
                <a:cs typeface="Arial"/>
              </a:rPr>
              <a:t>name=</a:t>
            </a:r>
            <a:r>
              <a:rPr sz="3450" spc="5" dirty="0">
                <a:solidFill>
                  <a:srgbClr val="0327CD"/>
                </a:solidFill>
                <a:latin typeface="Arial"/>
                <a:cs typeface="Arial"/>
              </a:rPr>
              <a:t>“usr_time"</a:t>
            </a:r>
            <a:r>
              <a:rPr sz="3450" spc="-75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3450" spc="135" dirty="0">
                <a:solidFill>
                  <a:srgbClr val="0327CD"/>
                </a:solidFill>
                <a:latin typeface="Arial"/>
                <a:cs typeface="Arial"/>
              </a:rPr>
              <a:t>/</a:t>
            </a:r>
            <a:r>
              <a:rPr sz="3450" spc="13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3450" spc="9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450" spc="90" dirty="0">
                <a:solidFill>
                  <a:srgbClr val="A52A2A"/>
                </a:solidFill>
                <a:latin typeface="Arial"/>
                <a:cs typeface="Arial"/>
              </a:rPr>
              <a:t>/form</a:t>
            </a:r>
            <a:r>
              <a:rPr sz="3450" spc="9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85" dirty="0"/>
              <a:t>Input type:</a:t>
            </a:r>
            <a:r>
              <a:rPr spc="-145" dirty="0"/>
              <a:t> </a:t>
            </a:r>
            <a:r>
              <a:rPr spc="-5" dirty="0"/>
              <a:t>url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563620"/>
            <a:ext cx="10773410" cy="4377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48590" indent="-228600">
              <a:lnSpc>
                <a:spcPts val="4300"/>
              </a:lnSpc>
            </a:pPr>
            <a:r>
              <a:rPr sz="3600" spc="8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600" spc="75" dirty="0">
                <a:solidFill>
                  <a:srgbClr val="323332"/>
                </a:solidFill>
                <a:latin typeface="Arial"/>
                <a:cs typeface="Arial"/>
              </a:rPr>
              <a:t>&lt;input </a:t>
            </a:r>
            <a:r>
              <a:rPr sz="3600" b="1" spc="20" dirty="0">
                <a:solidFill>
                  <a:srgbClr val="323332"/>
                </a:solidFill>
                <a:latin typeface="Arial"/>
                <a:cs typeface="Arial"/>
              </a:rPr>
              <a:t>type="url"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&gt;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input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fields</a:t>
            </a:r>
            <a:r>
              <a:rPr sz="3600" spc="-2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that 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URL</a:t>
            </a:r>
            <a:r>
              <a:rPr sz="36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address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241300" marR="55880" indent="-228600">
              <a:lnSpc>
                <a:spcPts val="4300"/>
              </a:lnSpc>
            </a:pPr>
            <a:r>
              <a:rPr sz="3600" spc="110" dirty="0">
                <a:solidFill>
                  <a:srgbClr val="323332"/>
                </a:solidFill>
                <a:latin typeface="Arial"/>
                <a:cs typeface="Arial"/>
              </a:rPr>
              <a:t>•Depending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support,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field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</a:t>
            </a:r>
            <a:r>
              <a:rPr sz="3600" spc="-1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automatically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validated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when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submitted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4300"/>
              </a:lnSpc>
            </a:pP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•Some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smartphones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recognize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type,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60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add 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".com"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keyboard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match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url</a:t>
            </a:r>
            <a:r>
              <a:rPr sz="360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3990340"/>
            <a:ext cx="10346055" cy="155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6100"/>
              </a:lnSpc>
            </a:pPr>
            <a:r>
              <a:rPr sz="5100" spc="-5" dirty="0"/>
              <a:t>Read </a:t>
            </a:r>
            <a:r>
              <a:rPr sz="5100" spc="55" dirty="0"/>
              <a:t>about </a:t>
            </a:r>
            <a:r>
              <a:rPr sz="5100" dirty="0"/>
              <a:t>the </a:t>
            </a:r>
            <a:r>
              <a:rPr sz="5100" spc="-25" dirty="0"/>
              <a:t>rest </a:t>
            </a:r>
            <a:r>
              <a:rPr sz="5100" dirty="0"/>
              <a:t>of </a:t>
            </a:r>
            <a:r>
              <a:rPr sz="5100" spc="-60" dirty="0"/>
              <a:t>HTML5</a:t>
            </a:r>
            <a:r>
              <a:rPr sz="5100" spc="-80" dirty="0"/>
              <a:t> </a:t>
            </a:r>
            <a:r>
              <a:rPr sz="5100" spc="55" dirty="0"/>
              <a:t>input  types </a:t>
            </a:r>
            <a:r>
              <a:rPr sz="5100" spc="-25" dirty="0"/>
              <a:t>from</a:t>
            </a:r>
            <a:r>
              <a:rPr sz="5100" spc="-125" dirty="0"/>
              <a:t> </a:t>
            </a:r>
            <a:r>
              <a:rPr sz="5100" u="heavy" spc="15" dirty="0">
                <a:hlinkClick r:id="rId2"/>
              </a:rPr>
              <a:t>www.w3schools.com</a:t>
            </a:r>
            <a:endParaRPr sz="51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113030">
              <a:lnSpc>
                <a:spcPct val="100000"/>
              </a:lnSpc>
            </a:pPr>
            <a:r>
              <a:rPr dirty="0"/>
              <a:t>Other </a:t>
            </a:r>
            <a:r>
              <a:rPr spc="85" dirty="0"/>
              <a:t>Input</a:t>
            </a:r>
            <a:r>
              <a:rPr spc="-50" dirty="0"/>
              <a:t> </a:t>
            </a:r>
            <a:r>
              <a:rPr spc="40" dirty="0"/>
              <a:t>Attributes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902578"/>
            <a:ext cx="10764520" cy="535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7525" indent="-502284">
              <a:lnSpc>
                <a:spcPts val="2810"/>
              </a:lnSpc>
              <a:buChar char="•"/>
              <a:tabLst>
                <a:tab pos="516890" algn="l"/>
                <a:tab pos="518159" algn="l"/>
              </a:tabLst>
            </a:pPr>
            <a:r>
              <a:rPr sz="2350" b="1" spc="10" dirty="0">
                <a:solidFill>
                  <a:srgbClr val="0B5D18"/>
                </a:solidFill>
                <a:latin typeface="Arial"/>
                <a:cs typeface="Arial"/>
              </a:rPr>
              <a:t>The value</a:t>
            </a:r>
            <a:r>
              <a:rPr sz="2350" b="1" spc="-6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350">
              <a:latin typeface="Arial"/>
              <a:cs typeface="Arial"/>
            </a:endParaRPr>
          </a:p>
          <a:p>
            <a:pPr marL="12700">
              <a:lnSpc>
                <a:spcPts val="2810"/>
              </a:lnSpc>
            </a:pP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initial value for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field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508000" indent="-492759">
              <a:lnSpc>
                <a:spcPts val="2810"/>
              </a:lnSpc>
              <a:buChar char="•"/>
              <a:tabLst>
                <a:tab pos="507365" algn="l"/>
                <a:tab pos="508000" algn="l"/>
              </a:tabLst>
            </a:pPr>
            <a:r>
              <a:rPr sz="2350" b="1" spc="10" dirty="0">
                <a:solidFill>
                  <a:srgbClr val="0B5D18"/>
                </a:solidFill>
                <a:latin typeface="Arial"/>
                <a:cs typeface="Arial"/>
              </a:rPr>
              <a:t>The readonly</a:t>
            </a:r>
            <a:r>
              <a:rPr sz="2350" b="1" spc="-14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350">
              <a:latin typeface="Arial"/>
              <a:cs typeface="Arial"/>
            </a:endParaRPr>
          </a:p>
          <a:p>
            <a:pPr marL="12700" marR="850900">
              <a:lnSpc>
                <a:spcPts val="2800"/>
              </a:lnSpc>
              <a:spcBef>
                <a:spcPts val="95"/>
              </a:spcBef>
            </a:pP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readonly attribute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that the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input field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read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only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(cannot</a:t>
            </a:r>
            <a:r>
              <a:rPr sz="235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75" dirty="0">
                <a:solidFill>
                  <a:srgbClr val="323332"/>
                </a:solidFill>
                <a:latin typeface="Arial"/>
                <a:cs typeface="Arial"/>
              </a:rPr>
              <a:t>be  </a:t>
            </a:r>
            <a:r>
              <a:rPr sz="2350" spc="55" dirty="0">
                <a:solidFill>
                  <a:srgbClr val="323332"/>
                </a:solidFill>
                <a:latin typeface="Arial"/>
                <a:cs typeface="Arial"/>
              </a:rPr>
              <a:t>changed)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508000" indent="-492759">
              <a:lnSpc>
                <a:spcPts val="2810"/>
              </a:lnSpc>
              <a:buChar char="•"/>
              <a:tabLst>
                <a:tab pos="507365" algn="l"/>
                <a:tab pos="508000" algn="l"/>
              </a:tabLst>
            </a:pPr>
            <a:r>
              <a:rPr sz="2350" b="1" spc="10" dirty="0">
                <a:solidFill>
                  <a:srgbClr val="0B5D18"/>
                </a:solidFill>
                <a:latin typeface="Arial"/>
                <a:cs typeface="Arial"/>
              </a:rPr>
              <a:t>The disabled</a:t>
            </a:r>
            <a:r>
              <a:rPr sz="2350" b="1" spc="-14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350">
              <a:latin typeface="Arial"/>
              <a:cs typeface="Arial"/>
            </a:endParaRPr>
          </a:p>
          <a:p>
            <a:pPr marL="76200">
              <a:lnSpc>
                <a:spcPts val="2810"/>
              </a:lnSpc>
            </a:pPr>
            <a:r>
              <a:rPr sz="2350" spc="-35" dirty="0">
                <a:latin typeface="Arial"/>
                <a:cs typeface="Arial"/>
              </a:rPr>
              <a:t>The </a:t>
            </a:r>
            <a:r>
              <a:rPr sz="2350" spc="55" dirty="0">
                <a:latin typeface="Arial"/>
                <a:cs typeface="Arial"/>
              </a:rPr>
              <a:t>disabled </a:t>
            </a:r>
            <a:r>
              <a:rPr sz="2350" spc="20" dirty="0">
                <a:latin typeface="Arial"/>
                <a:cs typeface="Arial"/>
              </a:rPr>
              <a:t>attribute </a:t>
            </a:r>
            <a:r>
              <a:rPr sz="2350" spc="35" dirty="0">
                <a:latin typeface="Arial"/>
                <a:cs typeface="Arial"/>
              </a:rPr>
              <a:t>specifies </a:t>
            </a:r>
            <a:r>
              <a:rPr sz="2350" spc="5" dirty="0">
                <a:latin typeface="Arial"/>
                <a:cs typeface="Arial"/>
              </a:rPr>
              <a:t>that the </a:t>
            </a:r>
            <a:r>
              <a:rPr sz="2350" spc="30" dirty="0">
                <a:latin typeface="Arial"/>
                <a:cs typeface="Arial"/>
              </a:rPr>
              <a:t>input field </a:t>
            </a:r>
            <a:r>
              <a:rPr sz="2350" spc="5" dirty="0">
                <a:latin typeface="Arial"/>
                <a:cs typeface="Arial"/>
              </a:rPr>
              <a:t>is</a:t>
            </a:r>
            <a:r>
              <a:rPr sz="2350" spc="-35" dirty="0">
                <a:latin typeface="Arial"/>
                <a:cs typeface="Arial"/>
              </a:rPr>
              <a:t> </a:t>
            </a:r>
            <a:r>
              <a:rPr sz="2350" spc="50" dirty="0">
                <a:latin typeface="Arial"/>
                <a:cs typeface="Arial"/>
              </a:rPr>
              <a:t>disabled.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508000" indent="-492759">
              <a:lnSpc>
                <a:spcPts val="2810"/>
              </a:lnSpc>
              <a:buChar char="•"/>
              <a:tabLst>
                <a:tab pos="507365" algn="l"/>
                <a:tab pos="508000" algn="l"/>
              </a:tabLst>
            </a:pPr>
            <a:r>
              <a:rPr sz="2350" b="1" spc="10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350" b="1" spc="5" dirty="0">
                <a:solidFill>
                  <a:srgbClr val="0B5D18"/>
                </a:solidFill>
                <a:latin typeface="Arial"/>
                <a:cs typeface="Arial"/>
              </a:rPr>
              <a:t>size</a:t>
            </a:r>
            <a:r>
              <a:rPr sz="2350" b="1" spc="-13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350">
              <a:latin typeface="Arial"/>
              <a:cs typeface="Arial"/>
            </a:endParaRPr>
          </a:p>
          <a:p>
            <a:pPr marL="12700">
              <a:lnSpc>
                <a:spcPts val="2810"/>
              </a:lnSpc>
            </a:pP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size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size (in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characters)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for the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r>
              <a:rPr sz="2350" spc="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field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508000" indent="-492759">
              <a:lnSpc>
                <a:spcPts val="2810"/>
              </a:lnSpc>
              <a:buChar char="•"/>
              <a:tabLst>
                <a:tab pos="507365" algn="l"/>
                <a:tab pos="508000" algn="l"/>
              </a:tabLst>
            </a:pPr>
            <a:r>
              <a:rPr sz="2350" b="1" spc="10" dirty="0">
                <a:solidFill>
                  <a:srgbClr val="0B5D18"/>
                </a:solidFill>
                <a:latin typeface="Arial"/>
                <a:cs typeface="Arial"/>
              </a:rPr>
              <a:t>The maxlength</a:t>
            </a:r>
            <a:r>
              <a:rPr sz="2350" b="1" spc="-14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350" b="1" spc="5" dirty="0">
                <a:solidFill>
                  <a:srgbClr val="0B5D18"/>
                </a:solidFill>
                <a:latin typeface="Arial"/>
                <a:cs typeface="Arial"/>
              </a:rPr>
              <a:t>Attribute</a:t>
            </a:r>
            <a:endParaRPr sz="2350">
              <a:latin typeface="Arial"/>
              <a:cs typeface="Arial"/>
            </a:endParaRPr>
          </a:p>
          <a:p>
            <a:pPr marL="12700">
              <a:lnSpc>
                <a:spcPts val="2810"/>
              </a:lnSpc>
            </a:pP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maxlength attribute </a:t>
            </a:r>
            <a:r>
              <a:rPr sz="2350" spc="35" dirty="0">
                <a:solidFill>
                  <a:srgbClr val="323332"/>
                </a:solidFill>
                <a:latin typeface="Arial"/>
                <a:cs typeface="Arial"/>
              </a:rPr>
              <a:t>specifies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maximum </a:t>
            </a:r>
            <a:r>
              <a:rPr sz="2350" spc="25" dirty="0">
                <a:solidFill>
                  <a:srgbClr val="323332"/>
                </a:solidFill>
                <a:latin typeface="Arial"/>
                <a:cs typeface="Arial"/>
              </a:rPr>
              <a:t>allowed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length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for the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field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532130">
              <a:lnSpc>
                <a:spcPct val="100000"/>
              </a:lnSpc>
            </a:pPr>
            <a:r>
              <a:rPr spc="-90" dirty="0"/>
              <a:t>HTML5 </a:t>
            </a:r>
            <a:r>
              <a:rPr spc="85" dirty="0"/>
              <a:t>Input</a:t>
            </a:r>
            <a:r>
              <a:rPr spc="50" dirty="0"/>
              <a:t> </a:t>
            </a:r>
            <a:r>
              <a:rPr spc="40" dirty="0"/>
              <a:t>Attributes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  <a:tabLst>
                <a:tab pos="2551430" algn="l"/>
                <a:tab pos="3637279" algn="l"/>
              </a:tabLst>
            </a:pPr>
            <a:r>
              <a:rPr spc="-5" dirty="0"/>
              <a:t>HTML5</a:t>
            </a:r>
            <a:r>
              <a:rPr spc="5" dirty="0"/>
              <a:t> </a:t>
            </a:r>
            <a:r>
              <a:rPr dirty="0"/>
              <a:t>added	the  following	attributes  </a:t>
            </a:r>
            <a:r>
              <a:rPr spc="-5" dirty="0"/>
              <a:t>for</a:t>
            </a:r>
            <a:r>
              <a:rPr spc="-60" dirty="0"/>
              <a:t> </a:t>
            </a:r>
            <a:r>
              <a:rPr spc="-5" dirty="0"/>
              <a:t>&lt;input&gt;:</a:t>
            </a:r>
          </a:p>
          <a:p>
            <a:pPr marL="469900" indent="-317500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5" dirty="0">
                <a:latin typeface="Verdana"/>
                <a:cs typeface="Verdana"/>
              </a:rPr>
              <a:t>autocomplete</a:t>
            </a:r>
          </a:p>
          <a:p>
            <a:pPr marL="469900" indent="-317500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5" dirty="0">
                <a:latin typeface="Verdana"/>
                <a:cs typeface="Verdana"/>
              </a:rPr>
              <a:t>autofocus</a:t>
            </a:r>
          </a:p>
          <a:p>
            <a:pPr marL="4692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5" dirty="0">
                <a:latin typeface="Verdana"/>
                <a:cs typeface="Verdana"/>
              </a:rPr>
              <a:t>form</a:t>
            </a:r>
          </a:p>
          <a:p>
            <a:pPr marL="469900" indent="-317500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5" dirty="0">
                <a:latin typeface="Verdana"/>
                <a:cs typeface="Verdana"/>
              </a:rPr>
              <a:t>formaction</a:t>
            </a:r>
          </a:p>
          <a:p>
            <a:pPr marL="469900" indent="-317500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5" dirty="0">
                <a:latin typeface="Verdana"/>
                <a:cs typeface="Verdana"/>
              </a:rPr>
              <a:t>formenctype</a:t>
            </a:r>
          </a:p>
          <a:p>
            <a:pPr marL="469900" indent="-317500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5" dirty="0">
                <a:latin typeface="Verdana"/>
                <a:cs typeface="Verdana"/>
              </a:rPr>
              <a:t>formmethod</a:t>
            </a:r>
          </a:p>
          <a:p>
            <a:pPr marL="469900" indent="-317500">
              <a:lnSpc>
                <a:spcPct val="100000"/>
              </a:lnSpc>
              <a:spcBef>
                <a:spcPts val="80"/>
              </a:spcBef>
              <a:buChar char="•"/>
              <a:tabLst>
                <a:tab pos="469900" algn="l"/>
              </a:tabLst>
            </a:pPr>
            <a:r>
              <a:rPr b="0" spc="-10" dirty="0">
                <a:latin typeface="Verdana"/>
                <a:cs typeface="Verdana"/>
              </a:rPr>
              <a:t>formnovalidate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buChar char="•"/>
              <a:tabLst>
                <a:tab pos="330200" algn="l"/>
              </a:tabLst>
            </a:pPr>
            <a:r>
              <a:rPr spc="-5" dirty="0"/>
              <a:t>formtarget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  <a:tab pos="1931670" algn="l"/>
                <a:tab pos="2941320" algn="l"/>
              </a:tabLst>
            </a:pPr>
            <a:r>
              <a:rPr dirty="0"/>
              <a:t>hei</a:t>
            </a:r>
            <a:r>
              <a:rPr spc="-5" dirty="0"/>
              <a:t>g</a:t>
            </a:r>
            <a:r>
              <a:rPr dirty="0"/>
              <a:t>ht	and	wi</a:t>
            </a:r>
            <a:r>
              <a:rPr spc="-5" dirty="0"/>
              <a:t>dth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</a:tabLst>
            </a:pPr>
            <a:r>
              <a:rPr dirty="0"/>
              <a:t>list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  <a:tab pos="1350010" algn="l"/>
                <a:tab pos="2359660" algn="l"/>
              </a:tabLst>
            </a:pPr>
            <a:r>
              <a:rPr dirty="0"/>
              <a:t>min	and	max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</a:tabLst>
            </a:pPr>
            <a:r>
              <a:rPr spc="-5" dirty="0"/>
              <a:t>multiple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  <a:tab pos="2167255" algn="l"/>
              </a:tabLst>
            </a:pPr>
            <a:r>
              <a:rPr spc="-5" dirty="0"/>
              <a:t>pattern	(regexp)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</a:tabLst>
            </a:pPr>
            <a:r>
              <a:rPr spc="-5" dirty="0"/>
              <a:t>placeholder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</a:tabLst>
            </a:pPr>
            <a:r>
              <a:rPr spc="-5" dirty="0"/>
              <a:t>required</a:t>
            </a:r>
          </a:p>
          <a:p>
            <a:pPr marL="329565" indent="-316865">
              <a:lnSpc>
                <a:spcPct val="100000"/>
              </a:lnSpc>
              <a:spcBef>
                <a:spcPts val="80"/>
              </a:spcBef>
              <a:buChar char="•"/>
              <a:tabLst>
                <a:tab pos="330200" algn="l"/>
              </a:tabLst>
            </a:pPr>
            <a:r>
              <a:rPr spc="-5" dirty="0"/>
              <a:t>step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8847455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-65" dirty="0"/>
              <a:t>HTML5 </a:t>
            </a:r>
            <a:r>
              <a:rPr sz="6700" spc="80" dirty="0"/>
              <a:t>Input</a:t>
            </a:r>
            <a:r>
              <a:rPr sz="6700" spc="10" dirty="0"/>
              <a:t> </a:t>
            </a:r>
            <a:r>
              <a:rPr sz="6700" spc="45" dirty="0"/>
              <a:t>Attributes  </a:t>
            </a:r>
            <a:r>
              <a:rPr sz="6700" spc="5" dirty="0"/>
              <a:t>(Cont.)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749300" y="2952833"/>
            <a:ext cx="10915650" cy="5937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indent="-165100">
              <a:lnSpc>
                <a:spcPts val="2895"/>
              </a:lnSpc>
              <a:buChar char="•"/>
              <a:tabLst>
                <a:tab pos="177800" algn="l"/>
              </a:tabLst>
            </a:pP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The min and max</a:t>
            </a:r>
            <a:r>
              <a:rPr sz="2450" b="1" spc="-20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Attributes</a:t>
            </a:r>
            <a:endParaRPr sz="2450">
              <a:latin typeface="Arial"/>
              <a:cs typeface="Arial"/>
            </a:endParaRPr>
          </a:p>
          <a:p>
            <a:pPr marL="406400" marR="583565" lvl="1" indent="-165100">
              <a:lnSpc>
                <a:spcPts val="2400"/>
              </a:lnSpc>
              <a:spcBef>
                <a:spcPts val="135"/>
              </a:spcBef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min and max attributes specify the minimum and maximum value for an</a:t>
            </a:r>
            <a:r>
              <a:rPr sz="21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&lt;input&gt;  element.</a:t>
            </a:r>
            <a:endParaRPr sz="2100">
              <a:latin typeface="Arial"/>
              <a:cs typeface="Arial"/>
            </a:endParaRPr>
          </a:p>
          <a:p>
            <a:pPr marL="406400" marR="553085" lvl="1" indent="-165100">
              <a:lnSpc>
                <a:spcPts val="2400"/>
              </a:lnSpc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min and max attributes work with the following input types: </a:t>
            </a:r>
            <a:r>
              <a:rPr sz="2100" spc="-20" dirty="0">
                <a:solidFill>
                  <a:srgbClr val="323332"/>
                </a:solidFill>
                <a:latin typeface="Arial"/>
                <a:cs typeface="Arial"/>
              </a:rPr>
              <a:t>number,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range,</a:t>
            </a:r>
            <a:r>
              <a:rPr sz="21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date,  datetime, datetime-local, month, time and</a:t>
            </a:r>
            <a:r>
              <a:rPr sz="21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week.</a:t>
            </a:r>
            <a:endParaRPr sz="2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323332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177800" indent="-165100">
              <a:lnSpc>
                <a:spcPts val="3140"/>
              </a:lnSpc>
              <a:spcBef>
                <a:spcPts val="5"/>
              </a:spcBef>
              <a:buChar char="•"/>
              <a:tabLst>
                <a:tab pos="177800" algn="l"/>
              </a:tabLst>
            </a:pPr>
            <a:r>
              <a:rPr sz="3975" b="1" baseline="1048" dirty="0">
                <a:solidFill>
                  <a:srgbClr val="323332"/>
                </a:solidFill>
                <a:latin typeface="Arial"/>
                <a:cs typeface="Arial"/>
              </a:rPr>
              <a:t>The required</a:t>
            </a:r>
            <a:r>
              <a:rPr sz="3975" b="1" spc="-202" baseline="1048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75" b="1" baseline="1048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endParaRPr sz="3975" baseline="1048">
              <a:latin typeface="Arial"/>
              <a:cs typeface="Arial"/>
            </a:endParaRPr>
          </a:p>
          <a:p>
            <a:pPr marL="406400" lvl="1" indent="-165100">
              <a:lnSpc>
                <a:spcPts val="2420"/>
              </a:lnSpc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required attribute is a boolean</a:t>
            </a:r>
            <a:r>
              <a:rPr sz="21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attribute.</a:t>
            </a:r>
            <a:endParaRPr sz="2100">
              <a:latin typeface="Arial"/>
              <a:cs typeface="Arial"/>
            </a:endParaRPr>
          </a:p>
          <a:p>
            <a:pPr marL="406400" lvl="1" indent="-165100">
              <a:lnSpc>
                <a:spcPts val="2400"/>
              </a:lnSpc>
              <a:buChar char="•"/>
              <a:tabLst>
                <a:tab pos="406400" algn="l"/>
              </a:tabLst>
            </a:pPr>
            <a:r>
              <a:rPr sz="2100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present, it specifies that an input field must be filled out before submitting the</a:t>
            </a:r>
            <a:r>
              <a:rPr sz="21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form.</a:t>
            </a:r>
            <a:endParaRPr sz="2100">
              <a:latin typeface="Arial"/>
              <a:cs typeface="Arial"/>
            </a:endParaRPr>
          </a:p>
          <a:p>
            <a:pPr marL="406400" marR="450215" lvl="1" indent="-165100">
              <a:lnSpc>
                <a:spcPts val="2400"/>
              </a:lnSpc>
              <a:spcBef>
                <a:spcPts val="120"/>
              </a:spcBef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required attribute works with the following input types: text, search, url, tel,</a:t>
            </a:r>
            <a:r>
              <a:rPr sz="21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email,  password, date pickers, </a:t>
            </a:r>
            <a:r>
              <a:rPr sz="2100" spc="-20" dirty="0">
                <a:solidFill>
                  <a:srgbClr val="323332"/>
                </a:solidFill>
                <a:latin typeface="Arial"/>
                <a:cs typeface="Arial"/>
              </a:rPr>
              <a:t>number,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checkbox, radio, and</a:t>
            </a:r>
            <a:r>
              <a:rPr sz="21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file.</a:t>
            </a:r>
            <a:endParaRPr sz="2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323332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177800" indent="-165100">
              <a:lnSpc>
                <a:spcPts val="2950"/>
              </a:lnSpc>
              <a:spcBef>
                <a:spcPts val="1305"/>
              </a:spcBef>
              <a:buChar char="•"/>
              <a:tabLst>
                <a:tab pos="177800" algn="l"/>
              </a:tabLst>
            </a:pP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The placeholder</a:t>
            </a:r>
            <a:r>
              <a:rPr sz="2500" b="1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endParaRPr sz="2500">
              <a:latin typeface="Arial"/>
              <a:cs typeface="Arial"/>
            </a:endParaRPr>
          </a:p>
          <a:p>
            <a:pPr marL="406400" marR="344805" lvl="1" indent="-165100">
              <a:lnSpc>
                <a:spcPts val="2400"/>
              </a:lnSpc>
              <a:spcBef>
                <a:spcPts val="130"/>
              </a:spcBef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placeholder attribute specifies a hint that describes the expected value of an</a:t>
            </a:r>
            <a:r>
              <a:rPr sz="21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input  field (a sample value or a short description of the</a:t>
            </a:r>
            <a:r>
              <a:rPr sz="21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format).</a:t>
            </a:r>
            <a:endParaRPr sz="2100">
              <a:latin typeface="Arial"/>
              <a:cs typeface="Arial"/>
            </a:endParaRPr>
          </a:p>
          <a:p>
            <a:pPr marL="406400" lvl="1" indent="-165100">
              <a:lnSpc>
                <a:spcPts val="2280"/>
              </a:lnSpc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hint is displayed in the input field before the user enters a</a:t>
            </a:r>
            <a:r>
              <a:rPr sz="21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value.</a:t>
            </a:r>
            <a:endParaRPr sz="2100">
              <a:latin typeface="Arial"/>
              <a:cs typeface="Arial"/>
            </a:endParaRPr>
          </a:p>
          <a:p>
            <a:pPr marL="406400" marR="49530" lvl="1" indent="-165100">
              <a:lnSpc>
                <a:spcPts val="2400"/>
              </a:lnSpc>
              <a:spcBef>
                <a:spcPts val="120"/>
              </a:spcBef>
              <a:buChar char="•"/>
              <a:tabLst>
                <a:tab pos="406400" algn="l"/>
              </a:tabLst>
            </a:pP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The placeholder attribute works with the following input types: text, search, url, tel,</a:t>
            </a:r>
            <a:r>
              <a:rPr sz="21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email,  and</a:t>
            </a:r>
            <a:r>
              <a:rPr sz="21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323332"/>
                </a:solidFill>
                <a:latin typeface="Arial"/>
                <a:cs typeface="Arial"/>
              </a:rPr>
              <a:t>password.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3730" marR="5080">
              <a:lnSpc>
                <a:spcPts val="7900"/>
              </a:lnSpc>
            </a:pPr>
            <a:r>
              <a:rPr sz="6650" spc="10" dirty="0"/>
              <a:t>But </a:t>
            </a:r>
            <a:r>
              <a:rPr sz="6650" spc="5" dirty="0"/>
              <a:t>first </a:t>
            </a:r>
            <a:r>
              <a:rPr sz="6650" spc="20" dirty="0"/>
              <a:t>… </a:t>
            </a:r>
            <a:r>
              <a:rPr sz="6650" spc="10" dirty="0"/>
              <a:t>what we</a:t>
            </a:r>
            <a:r>
              <a:rPr sz="6650" spc="-80" dirty="0"/>
              <a:t> </a:t>
            </a:r>
            <a:r>
              <a:rPr sz="6650" spc="120" dirty="0"/>
              <a:t>addressed  </a:t>
            </a:r>
            <a:r>
              <a:rPr sz="6650" spc="5" dirty="0"/>
              <a:t>last</a:t>
            </a:r>
            <a:r>
              <a:rPr sz="6650" spc="-70" dirty="0"/>
              <a:t> </a:t>
            </a:r>
            <a:r>
              <a:rPr sz="6650" spc="10" dirty="0"/>
              <a:t>week</a:t>
            </a:r>
            <a:endParaRPr sz="6650"/>
          </a:p>
        </p:txBody>
      </p:sp>
      <p:sp>
        <p:nvSpPr>
          <p:cNvPr id="3" name="object 3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4381500"/>
            <a:ext cx="32778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55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attributes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5461000"/>
            <a:ext cx="85363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 </a:t>
            </a:r>
            <a:r>
              <a:rPr sz="3600" spc="25" dirty="0">
                <a:latin typeface="Arial"/>
                <a:cs typeface="Arial"/>
              </a:rPr>
              <a:t>images, </a:t>
            </a:r>
            <a:r>
              <a:rPr sz="3600" spc="15" dirty="0">
                <a:latin typeface="Arial"/>
                <a:cs typeface="Arial"/>
              </a:rPr>
              <a:t>hyperlinks, </a:t>
            </a:r>
            <a:r>
              <a:rPr sz="3600" dirty="0">
                <a:latin typeface="Arial"/>
                <a:cs typeface="Arial"/>
              </a:rPr>
              <a:t>lists </a:t>
            </a:r>
            <a:r>
              <a:rPr sz="3600" spc="65" dirty="0">
                <a:latin typeface="Arial"/>
                <a:cs typeface="Arial"/>
              </a:rPr>
              <a:t>and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spc="30" dirty="0">
                <a:latin typeface="Arial"/>
                <a:cs typeface="Arial"/>
              </a:rPr>
              <a:t>tables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540500"/>
            <a:ext cx="814832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How </a:t>
            </a:r>
            <a:r>
              <a:rPr sz="3600" spc="35" dirty="0">
                <a:latin typeface="Arial"/>
                <a:cs typeface="Arial"/>
              </a:rPr>
              <a:t>would </a:t>
            </a:r>
            <a:r>
              <a:rPr sz="3600" spc="-5" dirty="0">
                <a:latin typeface="Arial"/>
                <a:cs typeface="Arial"/>
              </a:rPr>
              <a:t>you </a:t>
            </a:r>
            <a:r>
              <a:rPr sz="3600" spc="20" dirty="0">
                <a:latin typeface="Arial"/>
                <a:cs typeface="Arial"/>
              </a:rPr>
              <a:t>create </a:t>
            </a:r>
            <a:r>
              <a:rPr sz="3600" spc="-5" dirty="0">
                <a:latin typeface="Arial"/>
                <a:cs typeface="Arial"/>
              </a:rPr>
              <a:t>a </a:t>
            </a:r>
            <a:r>
              <a:rPr sz="3600" spc="35" dirty="0">
                <a:latin typeface="Arial"/>
                <a:cs typeface="Arial"/>
              </a:rPr>
              <a:t>table </a:t>
            </a:r>
            <a:r>
              <a:rPr sz="3600" spc="-5" dirty="0">
                <a:latin typeface="Arial"/>
                <a:cs typeface="Arial"/>
              </a:rPr>
              <a:t>in</a:t>
            </a:r>
            <a:r>
              <a:rPr sz="3600" spc="-55" dirty="0">
                <a:latin typeface="Arial"/>
                <a:cs typeface="Arial"/>
              </a:rPr>
              <a:t> </a:t>
            </a:r>
            <a:r>
              <a:rPr sz="3600" spc="-85" dirty="0">
                <a:latin typeface="Arial"/>
                <a:cs typeface="Arial"/>
              </a:rPr>
              <a:t>HTML?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2813050"/>
            <a:ext cx="10895965" cy="2701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00" indent="-304800">
              <a:lnSpc>
                <a:spcPts val="4230"/>
              </a:lnSpc>
              <a:buChar char="•"/>
              <a:tabLst>
                <a:tab pos="317500" algn="l"/>
              </a:tabLst>
            </a:pPr>
            <a:r>
              <a:rPr sz="355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50" b="1" spc="5" dirty="0">
                <a:solidFill>
                  <a:srgbClr val="323332"/>
                </a:solidFill>
                <a:latin typeface="Arial"/>
                <a:cs typeface="Arial"/>
              </a:rPr>
              <a:t>&lt;select&gt;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550" spc="30" dirty="0">
                <a:solidFill>
                  <a:srgbClr val="323332"/>
                </a:solidFill>
                <a:latin typeface="Arial"/>
                <a:cs typeface="Arial"/>
              </a:rPr>
              <a:t>defines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50" spc="65" dirty="0">
                <a:solidFill>
                  <a:srgbClr val="323332"/>
                </a:solidFill>
                <a:latin typeface="Arial"/>
                <a:cs typeface="Arial"/>
              </a:rPr>
              <a:t>drop-down</a:t>
            </a:r>
            <a:r>
              <a:rPr sz="3550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dirty="0">
                <a:solidFill>
                  <a:srgbClr val="323332"/>
                </a:solidFill>
                <a:latin typeface="Arial"/>
                <a:cs typeface="Arial"/>
              </a:rPr>
              <a:t>list</a:t>
            </a:r>
            <a:endParaRPr sz="3550" dirty="0">
              <a:latin typeface="Arial"/>
              <a:cs typeface="Arial"/>
            </a:endParaRPr>
          </a:p>
          <a:p>
            <a:pPr marL="317500" indent="-304800">
              <a:lnSpc>
                <a:spcPts val="4200"/>
              </a:lnSpc>
              <a:buChar char="•"/>
              <a:tabLst>
                <a:tab pos="317500" algn="l"/>
              </a:tabLst>
            </a:pPr>
            <a:r>
              <a:rPr sz="355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50" b="1" dirty="0">
                <a:solidFill>
                  <a:srgbClr val="323332"/>
                </a:solidFill>
                <a:latin typeface="Arial"/>
                <a:cs typeface="Arial"/>
              </a:rPr>
              <a:t>&lt;option&gt;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550" spc="30" dirty="0">
                <a:solidFill>
                  <a:srgbClr val="323332"/>
                </a:solidFill>
                <a:latin typeface="Arial"/>
                <a:cs typeface="Arial"/>
              </a:rPr>
              <a:t>defines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50" spc="30" dirty="0">
                <a:solidFill>
                  <a:srgbClr val="323332"/>
                </a:solidFill>
                <a:latin typeface="Arial"/>
                <a:cs typeface="Arial"/>
              </a:rPr>
              <a:t>options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3550" spc="35" dirty="0">
                <a:solidFill>
                  <a:srgbClr val="323332"/>
                </a:solidFill>
                <a:latin typeface="Arial"/>
                <a:cs typeface="Arial"/>
              </a:rPr>
              <a:t> select</a:t>
            </a:r>
            <a:endParaRPr sz="3550" dirty="0">
              <a:latin typeface="Arial"/>
              <a:cs typeface="Arial"/>
            </a:endParaRPr>
          </a:p>
          <a:p>
            <a:pPr marL="317500" indent="-304800">
              <a:lnSpc>
                <a:spcPts val="4200"/>
              </a:lnSpc>
              <a:buChar char="•"/>
              <a:tabLst>
                <a:tab pos="317500" algn="l"/>
              </a:tabLst>
            </a:pPr>
            <a:r>
              <a:rPr sz="355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50" dirty="0">
                <a:solidFill>
                  <a:srgbClr val="323332"/>
                </a:solidFill>
                <a:latin typeface="Arial"/>
                <a:cs typeface="Arial"/>
              </a:rPr>
              <a:t>list will </a:t>
            </a:r>
            <a:r>
              <a:rPr sz="3550" spc="10" dirty="0">
                <a:solidFill>
                  <a:srgbClr val="323332"/>
                </a:solidFill>
                <a:latin typeface="Arial"/>
                <a:cs typeface="Arial"/>
              </a:rPr>
              <a:t>normally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show the </a:t>
            </a:r>
            <a:r>
              <a:rPr sz="3550" dirty="0">
                <a:solidFill>
                  <a:srgbClr val="323332"/>
                </a:solidFill>
                <a:latin typeface="Arial"/>
                <a:cs typeface="Arial"/>
              </a:rPr>
              <a:t>first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item as</a:t>
            </a:r>
            <a:r>
              <a:rPr sz="3550" spc="55" dirty="0">
                <a:solidFill>
                  <a:srgbClr val="323332"/>
                </a:solidFill>
                <a:latin typeface="Arial"/>
                <a:cs typeface="Arial"/>
              </a:rPr>
              <a:t> selected</a:t>
            </a:r>
            <a:endParaRPr sz="3550" dirty="0">
              <a:latin typeface="Arial"/>
              <a:cs typeface="Arial"/>
            </a:endParaRPr>
          </a:p>
          <a:p>
            <a:pPr marL="317500" marR="1731010" indent="-304800">
              <a:lnSpc>
                <a:spcPts val="4200"/>
              </a:lnSpc>
              <a:spcBef>
                <a:spcPts val="160"/>
              </a:spcBef>
              <a:buChar char="•"/>
              <a:tabLst>
                <a:tab pos="317500" algn="l"/>
              </a:tabLst>
            </a:pPr>
            <a:r>
              <a:rPr sz="3550" spc="-17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5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50" spc="135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50" spc="55" dirty="0">
                <a:solidFill>
                  <a:srgbClr val="323332"/>
                </a:solidFill>
                <a:latin typeface="Arial"/>
                <a:cs typeface="Arial"/>
              </a:rPr>
              <a:t>selected </a:t>
            </a:r>
            <a:r>
              <a:rPr sz="3550" spc="25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550" spc="35" dirty="0">
                <a:solidFill>
                  <a:srgbClr val="323332"/>
                </a:solidFill>
                <a:latin typeface="Arial"/>
                <a:cs typeface="Arial"/>
              </a:rPr>
              <a:t>define</a:t>
            </a:r>
            <a:r>
              <a:rPr sz="355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5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3550" spc="55" dirty="0">
                <a:solidFill>
                  <a:srgbClr val="323332"/>
                </a:solidFill>
                <a:latin typeface="Arial"/>
                <a:cs typeface="Arial"/>
              </a:rPr>
              <a:t>predefined</a:t>
            </a:r>
            <a:r>
              <a:rPr sz="355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50" spc="30" dirty="0">
                <a:solidFill>
                  <a:srgbClr val="323332"/>
                </a:solidFill>
                <a:latin typeface="Arial"/>
                <a:cs typeface="Arial"/>
              </a:rPr>
              <a:t>option.</a:t>
            </a:r>
            <a:endParaRPr sz="355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94800" y="6019800"/>
            <a:ext cx="3022600" cy="215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67800" y="5930900"/>
            <a:ext cx="3276600" cy="2489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1700" y="6045200"/>
            <a:ext cx="7632700" cy="2273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544830">
              <a:lnSpc>
                <a:spcPct val="100000"/>
              </a:lnSpc>
            </a:pPr>
            <a:r>
              <a:rPr spc="-150" dirty="0"/>
              <a:t>The </a:t>
            </a:r>
            <a:r>
              <a:rPr spc="204" dirty="0"/>
              <a:t>&lt;select&gt;</a:t>
            </a:r>
            <a:r>
              <a:rPr spc="80" dirty="0"/>
              <a:t> </a:t>
            </a:r>
            <a:r>
              <a:rPr spc="-65" dirty="0"/>
              <a:t>Element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30</a:t>
            </a:fld>
            <a:endParaRPr spc="-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31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193800" y="4117340"/>
            <a:ext cx="10415905" cy="155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6100"/>
              </a:lnSpc>
            </a:pPr>
            <a:r>
              <a:rPr sz="5100" spc="-5" dirty="0">
                <a:latin typeface="Arial"/>
                <a:cs typeface="Arial"/>
              </a:rPr>
              <a:t>Read </a:t>
            </a:r>
            <a:r>
              <a:rPr sz="5100" spc="55" dirty="0">
                <a:latin typeface="Arial"/>
                <a:cs typeface="Arial"/>
              </a:rPr>
              <a:t>about </a:t>
            </a:r>
            <a:r>
              <a:rPr sz="5100" dirty="0">
                <a:latin typeface="Arial"/>
                <a:cs typeface="Arial"/>
              </a:rPr>
              <a:t>the </a:t>
            </a:r>
            <a:r>
              <a:rPr sz="5100" spc="-25" dirty="0">
                <a:latin typeface="Arial"/>
                <a:cs typeface="Arial"/>
              </a:rPr>
              <a:t>rest </a:t>
            </a:r>
            <a:r>
              <a:rPr sz="5100" dirty="0">
                <a:latin typeface="Arial"/>
                <a:cs typeface="Arial"/>
              </a:rPr>
              <a:t>of </a:t>
            </a:r>
            <a:r>
              <a:rPr sz="5100" spc="-60" dirty="0">
                <a:latin typeface="Arial"/>
                <a:cs typeface="Arial"/>
              </a:rPr>
              <a:t>HTML5 </a:t>
            </a:r>
            <a:r>
              <a:rPr sz="5100" spc="55" dirty="0">
                <a:latin typeface="Arial"/>
                <a:cs typeface="Arial"/>
              </a:rPr>
              <a:t>input  </a:t>
            </a:r>
            <a:r>
              <a:rPr sz="5100" spc="25" dirty="0">
                <a:latin typeface="Arial"/>
                <a:cs typeface="Arial"/>
              </a:rPr>
              <a:t>attributes </a:t>
            </a:r>
            <a:r>
              <a:rPr sz="5100" spc="-25" dirty="0">
                <a:latin typeface="Arial"/>
                <a:cs typeface="Arial"/>
              </a:rPr>
              <a:t>from</a:t>
            </a:r>
            <a:r>
              <a:rPr sz="5100" spc="-70" dirty="0">
                <a:latin typeface="Arial"/>
                <a:cs typeface="Arial"/>
              </a:rPr>
              <a:t> </a:t>
            </a:r>
            <a:r>
              <a:rPr sz="5100" u="heavy" spc="15" dirty="0">
                <a:latin typeface="Arial"/>
                <a:cs typeface="Arial"/>
                <a:hlinkClick r:id="rId2"/>
              </a:rPr>
              <a:t>www.w3schools.com</a:t>
            </a:r>
            <a:endParaRPr sz="5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0" dirty="0"/>
              <a:t>The </a:t>
            </a:r>
            <a:r>
              <a:rPr spc="105" dirty="0"/>
              <a:t>&lt;textarea&gt;</a:t>
            </a:r>
            <a:r>
              <a:rPr spc="80" dirty="0"/>
              <a:t> </a:t>
            </a:r>
            <a:r>
              <a:rPr spc="-65" dirty="0"/>
              <a:t>Element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182620"/>
            <a:ext cx="10267950" cy="110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4300"/>
              </a:lnSpc>
              <a:buChar char="•"/>
              <a:tabLst>
                <a:tab pos="241300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&lt;textarea&gt;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element defines a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multi-line</a:t>
            </a:r>
            <a:r>
              <a:rPr sz="36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input  field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(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text</a:t>
            </a:r>
            <a:r>
              <a:rPr sz="3600" b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area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)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4876800"/>
            <a:ext cx="7137400" cy="1663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05800" y="6019800"/>
            <a:ext cx="3492500" cy="269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78800" y="5930900"/>
            <a:ext cx="3746500" cy="3022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32</a:t>
            </a:fld>
            <a:endParaRPr spc="-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733746"/>
            <a:ext cx="1036701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0" indent="-355600">
              <a:lnSpc>
                <a:spcPct val="100000"/>
              </a:lnSpc>
              <a:buChar char="•"/>
              <a:tabLst>
                <a:tab pos="368935" algn="l"/>
              </a:tabLst>
            </a:pP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&lt;button&gt;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defines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clickable</a:t>
            </a:r>
            <a:r>
              <a:rPr sz="3600" spc="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button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92200" y="5156200"/>
            <a:ext cx="9372600" cy="157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2300" y="7429500"/>
            <a:ext cx="28067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45300" y="7340600"/>
            <a:ext cx="3060700" cy="1473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2100">
              <a:lnSpc>
                <a:spcPct val="100000"/>
              </a:lnSpc>
            </a:pPr>
            <a:r>
              <a:rPr spc="-150" dirty="0"/>
              <a:t>The </a:t>
            </a:r>
            <a:r>
              <a:rPr spc="204" dirty="0"/>
              <a:t>&lt;button&gt;</a:t>
            </a:r>
            <a:r>
              <a:rPr spc="75" dirty="0"/>
              <a:t> </a:t>
            </a:r>
            <a:r>
              <a:rPr spc="-65" dirty="0"/>
              <a:t>Element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33</a:t>
            </a:fld>
            <a:endParaRPr spc="-5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90" dirty="0"/>
              <a:t>Grouping </a:t>
            </a:r>
            <a:r>
              <a:rPr spc="-75" dirty="0"/>
              <a:t>Form</a:t>
            </a:r>
            <a:r>
              <a:rPr spc="-165" dirty="0"/>
              <a:t> </a:t>
            </a:r>
            <a:r>
              <a:rPr spc="-5" dirty="0"/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2300" y="3690620"/>
            <a:ext cx="5058410" cy="3831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ts val="4300"/>
              </a:lnSpc>
              <a:buChar char="•"/>
              <a:tabLst>
                <a:tab pos="241300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&lt;fieldset&gt;</a:t>
            </a:r>
            <a:r>
              <a:rPr sz="3600" b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element  groups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related data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in</a:t>
            </a:r>
            <a:r>
              <a:rPr sz="36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form.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marR="132715" indent="-228600">
              <a:lnSpc>
                <a:spcPts val="4300"/>
              </a:lnSpc>
              <a:buChar char="•"/>
              <a:tabLst>
                <a:tab pos="241300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&lt;legend&gt;</a:t>
            </a:r>
            <a:r>
              <a:rPr sz="360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element  defines a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caption for  the &lt;fieldset&gt; element.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48500" y="2514600"/>
            <a:ext cx="4762500" cy="372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02400" y="6756400"/>
            <a:ext cx="5854700" cy="1130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34</a:t>
            </a:fld>
            <a:endParaRPr spc="-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0088" y="3860800"/>
            <a:ext cx="4352290" cy="1028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0" spc="-65" dirty="0"/>
              <a:t>Form</a:t>
            </a:r>
            <a:r>
              <a:rPr sz="6500" spc="-70" dirty="0"/>
              <a:t> </a:t>
            </a:r>
            <a:r>
              <a:rPr sz="6500" spc="-5" dirty="0"/>
              <a:t>Demo</a:t>
            </a:r>
            <a:endParaRPr sz="6500"/>
          </a:p>
        </p:txBody>
      </p:sp>
      <p:sp>
        <p:nvSpPr>
          <p:cNvPr id="3" name="object 3"/>
          <p:cNvSpPr/>
          <p:nvPr/>
        </p:nvSpPr>
        <p:spPr>
          <a:xfrm>
            <a:off x="6515100" y="3225800"/>
            <a:ext cx="5397500" cy="445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88100" y="3136900"/>
            <a:ext cx="5651500" cy="4787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35</a:t>
            </a:fld>
            <a:endParaRPr spc="-5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889000"/>
            <a:ext cx="194500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0" spc="-150" dirty="0">
                <a:latin typeface="Arial"/>
                <a:cs typeface="Arial"/>
              </a:rPr>
              <a:t>H.W</a:t>
            </a:r>
            <a:endParaRPr sz="8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4135120"/>
            <a:ext cx="10646410" cy="110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00"/>
              </a:lnSpc>
            </a:pPr>
            <a:r>
              <a:rPr sz="3600" dirty="0"/>
              <a:t>It </a:t>
            </a:r>
            <a:r>
              <a:rPr sz="3600" spc="-5" dirty="0"/>
              <a:t>is your </a:t>
            </a:r>
            <a:r>
              <a:rPr sz="3600" spc="20" dirty="0"/>
              <a:t>responsibility </a:t>
            </a:r>
            <a:r>
              <a:rPr sz="3600" dirty="0"/>
              <a:t>to </a:t>
            </a:r>
            <a:r>
              <a:rPr sz="3600" spc="30" dirty="0"/>
              <a:t>read </a:t>
            </a:r>
            <a:r>
              <a:rPr sz="3600" spc="35" dirty="0"/>
              <a:t>about </a:t>
            </a:r>
            <a:r>
              <a:rPr sz="3600" spc="-5" dirty="0"/>
              <a:t>all </a:t>
            </a:r>
            <a:r>
              <a:rPr sz="3600" spc="35" dirty="0"/>
              <a:t>input types  </a:t>
            </a:r>
            <a:r>
              <a:rPr sz="3600" spc="65" dirty="0"/>
              <a:t>and </a:t>
            </a:r>
            <a:r>
              <a:rPr sz="3600" spc="15" dirty="0"/>
              <a:t>attributes </a:t>
            </a:r>
            <a:r>
              <a:rPr sz="3600" spc="35" dirty="0"/>
              <a:t>under </a:t>
            </a:r>
            <a:r>
              <a:rPr sz="3600" dirty="0"/>
              <a:t>the </a:t>
            </a:r>
            <a:r>
              <a:rPr sz="3600" i="1" spc="-50" dirty="0">
                <a:latin typeface="Arial"/>
                <a:cs typeface="Arial"/>
              </a:rPr>
              <a:t>HTML </a:t>
            </a:r>
            <a:r>
              <a:rPr sz="3600" i="1" spc="-30" dirty="0">
                <a:latin typeface="Arial"/>
                <a:cs typeface="Arial"/>
              </a:rPr>
              <a:t>Forms </a:t>
            </a:r>
            <a:r>
              <a:rPr sz="3600" spc="55" dirty="0"/>
              <a:t>heading</a:t>
            </a:r>
            <a:r>
              <a:rPr sz="3600" spc="-40" dirty="0"/>
              <a:t> </a:t>
            </a:r>
            <a:r>
              <a:rPr sz="3600" spc="-15" dirty="0"/>
              <a:t>from: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58075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100" y="5740400"/>
            <a:ext cx="899477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u="heavy" spc="15" dirty="0">
                <a:latin typeface="Arial"/>
                <a:cs typeface="Arial"/>
                <a:hlinkClick r:id="rId2"/>
              </a:rPr>
              <a:t>http://www.w3schools.com/html/default.asp</a:t>
            </a:r>
            <a:r>
              <a:rPr sz="3600" spc="15" dirty="0">
                <a:latin typeface="Arial"/>
                <a:cs typeface="Arial"/>
                <a:hlinkClick r:id="rId2"/>
              </a:rPr>
              <a:t>.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68870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100" y="6819900"/>
            <a:ext cx="704659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u="heavy" spc="10" dirty="0">
                <a:latin typeface="Arial"/>
                <a:cs typeface="Arial"/>
                <a:hlinkClick r:id="rId3"/>
              </a:rPr>
              <a:t>http://diveintohtml5.info/forms.html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141477"/>
            <a:ext cx="10962640" cy="3680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spc="-15" dirty="0">
                <a:solidFill>
                  <a:srgbClr val="232323"/>
                </a:solidFill>
                <a:latin typeface="Arial"/>
                <a:cs typeface="Arial"/>
              </a:rPr>
              <a:t>West,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M. (2012).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HTML5 foundations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.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 dirty="0">
              <a:latin typeface="Arial"/>
              <a:cs typeface="Arial"/>
            </a:endParaRPr>
          </a:p>
          <a:p>
            <a:pPr marL="241300" marR="245745" indent="-228600">
              <a:lnSpc>
                <a:spcPts val="3590"/>
              </a:lnSpc>
              <a:spcBef>
                <a:spcPts val="125"/>
              </a:spcBef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Robson, E., &amp;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Freeman,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E. (2012).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Head first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</a:t>
            </a:r>
            <a:r>
              <a:rPr sz="3000" i="1" spc="-16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CSS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O'Reilly Media,</a:t>
            </a:r>
            <a:r>
              <a:rPr sz="3000" spc="-10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Inc.</a:t>
            </a:r>
            <a:endParaRPr sz="3000" dirty="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 dirty="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14" dirty="0"/>
              <a:t>HTML</a:t>
            </a:r>
            <a:r>
              <a:rPr spc="-85" dirty="0"/>
              <a:t> </a:t>
            </a:r>
            <a:r>
              <a:rPr spc="-60" dirty="0"/>
              <a:t>Forms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366222"/>
            <a:ext cx="6536055" cy="611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0" marR="128270" indent="-152400">
              <a:lnSpc>
                <a:spcPct val="101600"/>
              </a:lnSpc>
              <a:buChar char="•"/>
              <a:tabLst>
                <a:tab pos="253365" algn="l"/>
              </a:tabLst>
            </a:pP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Forms are </a:t>
            </a:r>
            <a:r>
              <a:rPr sz="3675" spc="75" baseline="1133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b="1" spc="22" baseline="1133" dirty="0">
                <a:solidFill>
                  <a:srgbClr val="323332"/>
                </a:solidFill>
                <a:latin typeface="Arial"/>
                <a:cs typeface="Arial"/>
              </a:rPr>
              <a:t>gather information</a:t>
            </a:r>
            <a:r>
              <a:rPr sz="3675" b="1" spc="-127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7" baseline="1133" dirty="0">
                <a:solidFill>
                  <a:srgbClr val="323332"/>
                </a:solidFill>
                <a:latin typeface="Arial"/>
                <a:cs typeface="Arial"/>
              </a:rPr>
              <a:t>from 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users </a:t>
            </a:r>
            <a:r>
              <a:rPr sz="245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450" spc="50" dirty="0">
                <a:solidFill>
                  <a:srgbClr val="323332"/>
                </a:solidFill>
                <a:latin typeface="Arial"/>
                <a:cs typeface="Arial"/>
              </a:rPr>
              <a:t>send </a:t>
            </a:r>
            <a:r>
              <a:rPr sz="245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450" spc="6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servers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for  </a:t>
            </a:r>
            <a:r>
              <a:rPr sz="2450" spc="45" dirty="0">
                <a:solidFill>
                  <a:srgbClr val="323332"/>
                </a:solidFill>
                <a:latin typeface="Arial"/>
                <a:cs typeface="Arial"/>
              </a:rPr>
              <a:t>processing.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65100" marR="57150" indent="-152400">
              <a:lnSpc>
                <a:spcPct val="101699"/>
              </a:lnSpc>
              <a:spcBef>
                <a:spcPts val="5"/>
              </a:spcBef>
              <a:buChar char="•"/>
              <a:tabLst>
                <a:tab pos="253365" algn="l"/>
              </a:tabLst>
            </a:pPr>
            <a:r>
              <a:rPr sz="3675" spc="-157" baseline="1133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675" spc="89" baseline="1133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build </a:t>
            </a:r>
            <a:r>
              <a:rPr sz="3675" spc="37" baseline="1133" dirty="0">
                <a:solidFill>
                  <a:srgbClr val="323332"/>
                </a:solidFill>
                <a:latin typeface="Arial"/>
                <a:cs typeface="Arial"/>
              </a:rPr>
              <a:t>forms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allow users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3675" spc="-104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75" baseline="1133" dirty="0">
                <a:solidFill>
                  <a:srgbClr val="323332"/>
                </a:solidFill>
                <a:latin typeface="Arial"/>
                <a:cs typeface="Arial"/>
              </a:rPr>
              <a:t>send  </a:t>
            </a:r>
            <a:r>
              <a:rPr sz="2450" spc="65" dirty="0">
                <a:solidFill>
                  <a:srgbClr val="323332"/>
                </a:solidFill>
                <a:latin typeface="Arial"/>
                <a:cs typeface="Arial"/>
              </a:rPr>
              <a:t>feedback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about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site, </a:t>
            </a:r>
            <a:r>
              <a:rPr sz="2450" spc="35" dirty="0">
                <a:solidFill>
                  <a:srgbClr val="323332"/>
                </a:solidFill>
                <a:latin typeface="Arial"/>
                <a:cs typeface="Arial"/>
              </a:rPr>
              <a:t>comment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on an 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article,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450" spc="60" dirty="0">
                <a:solidFill>
                  <a:srgbClr val="323332"/>
                </a:solidFill>
                <a:latin typeface="Arial"/>
                <a:cs typeface="Arial"/>
              </a:rPr>
              <a:t>buy products </a:t>
            </a:r>
            <a:r>
              <a:rPr sz="2450" spc="8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submitting </a:t>
            </a:r>
            <a:r>
              <a:rPr sz="2450" spc="50" dirty="0">
                <a:solidFill>
                  <a:srgbClr val="323332"/>
                </a:solidFill>
                <a:latin typeface="Arial"/>
                <a:cs typeface="Arial"/>
              </a:rPr>
              <a:t>credit  </a:t>
            </a:r>
            <a:r>
              <a:rPr sz="2450" spc="70" dirty="0">
                <a:solidFill>
                  <a:srgbClr val="323332"/>
                </a:solidFill>
                <a:latin typeface="Arial"/>
                <a:cs typeface="Arial"/>
              </a:rPr>
              <a:t>card</a:t>
            </a:r>
            <a:r>
              <a:rPr sz="24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information.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65100" marR="5080" indent="-152400">
              <a:lnSpc>
                <a:spcPct val="101600"/>
              </a:lnSpc>
              <a:buChar char="•"/>
              <a:tabLst>
                <a:tab pos="253365" algn="l"/>
              </a:tabLst>
            </a:pPr>
            <a:r>
              <a:rPr sz="3675" spc="-284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spc="44" baseline="1133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form,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675" spc="89" baseline="1133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use a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variety of 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input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fields, </a:t>
            </a:r>
            <a:r>
              <a:rPr sz="2450" spc="60" dirty="0">
                <a:solidFill>
                  <a:srgbClr val="323332"/>
                </a:solidFill>
                <a:latin typeface="Arial"/>
                <a:cs typeface="Arial"/>
              </a:rPr>
              <a:t>including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fields, </a:t>
            </a:r>
            <a:r>
              <a:rPr sz="2450" spc="70" dirty="0">
                <a:solidFill>
                  <a:srgbClr val="323332"/>
                </a:solidFill>
                <a:latin typeface="Arial"/>
                <a:cs typeface="Arial"/>
              </a:rPr>
              <a:t>check  </a:t>
            </a:r>
            <a:r>
              <a:rPr sz="2450" spc="35" dirty="0">
                <a:solidFill>
                  <a:srgbClr val="323332"/>
                </a:solidFill>
                <a:latin typeface="Arial"/>
                <a:cs typeface="Arial"/>
              </a:rPr>
              <a:t>boxes, </a:t>
            </a:r>
            <a:r>
              <a:rPr sz="2450" spc="55" dirty="0">
                <a:solidFill>
                  <a:srgbClr val="323332"/>
                </a:solidFill>
                <a:latin typeface="Arial"/>
                <a:cs typeface="Arial"/>
              </a:rPr>
              <a:t>drop-down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menus, </a:t>
            </a:r>
            <a:r>
              <a:rPr sz="245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radio</a:t>
            </a:r>
            <a:r>
              <a:rPr sz="245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buttons.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65100" marR="291465" indent="-152400">
              <a:lnSpc>
                <a:spcPct val="101600"/>
              </a:lnSpc>
              <a:buChar char="•"/>
              <a:tabLst>
                <a:tab pos="253365" algn="l"/>
              </a:tabLst>
            </a:pP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Forms are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675" spc="52" baseline="1133" dirty="0">
                <a:solidFill>
                  <a:srgbClr val="323332"/>
                </a:solidFill>
                <a:latin typeface="Arial"/>
                <a:cs typeface="Arial"/>
              </a:rPr>
              <a:t>important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way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make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675" spc="-157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site  </a:t>
            </a:r>
            <a:r>
              <a:rPr sz="2450" b="1" spc="15" dirty="0">
                <a:solidFill>
                  <a:srgbClr val="323332"/>
                </a:solidFill>
                <a:latin typeface="Arial"/>
                <a:cs typeface="Arial"/>
              </a:rPr>
              <a:t>interactive </a:t>
            </a:r>
            <a:r>
              <a:rPr sz="2450" spc="35" dirty="0">
                <a:solidFill>
                  <a:srgbClr val="323332"/>
                </a:solidFill>
                <a:latin typeface="Arial"/>
                <a:cs typeface="Arial"/>
              </a:rPr>
              <a:t>instead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of just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collection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of  </a:t>
            </a:r>
            <a:r>
              <a:rPr sz="2450" spc="35" dirty="0">
                <a:solidFill>
                  <a:srgbClr val="323332"/>
                </a:solidFill>
                <a:latin typeface="Arial"/>
                <a:cs typeface="Arial"/>
              </a:rPr>
              <a:t>static </a:t>
            </a:r>
            <a:r>
              <a:rPr sz="2450" spc="70" dirty="0">
                <a:solidFill>
                  <a:srgbClr val="323332"/>
                </a:solidFill>
                <a:latin typeface="Arial"/>
                <a:cs typeface="Arial"/>
              </a:rPr>
              <a:t>pages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450" spc="1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450" spc="6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245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35" dirty="0">
                <a:solidFill>
                  <a:srgbClr val="323332"/>
                </a:solidFill>
                <a:latin typeface="Arial"/>
                <a:cs typeface="Arial"/>
              </a:rPr>
              <a:t>images.</a:t>
            </a:r>
            <a:endParaRPr sz="24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23200" y="3657600"/>
            <a:ext cx="3302000" cy="210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96200" y="3568700"/>
            <a:ext cx="3556000" cy="243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10600" y="1778000"/>
            <a:ext cx="3670300" cy="177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3600" y="1689100"/>
            <a:ext cx="3924300" cy="2108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21700" y="5715000"/>
            <a:ext cx="4076700" cy="265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94700" y="5626100"/>
            <a:ext cx="4330700" cy="2984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3390" rIns="0" bIns="0" rtlCol="0">
            <a:spAutoFit/>
          </a:bodyPr>
          <a:lstStyle/>
          <a:p>
            <a:pPr marL="544830">
              <a:lnSpc>
                <a:spcPct val="100000"/>
              </a:lnSpc>
            </a:pPr>
            <a:r>
              <a:rPr sz="6850" spc="15" dirty="0"/>
              <a:t>How </a:t>
            </a:r>
            <a:r>
              <a:rPr sz="6850" spc="10" dirty="0"/>
              <a:t>to </a:t>
            </a:r>
            <a:r>
              <a:rPr sz="6850" spc="55" dirty="0"/>
              <a:t>create </a:t>
            </a:r>
            <a:r>
              <a:rPr sz="6850" spc="15" dirty="0"/>
              <a:t>a </a:t>
            </a:r>
            <a:r>
              <a:rPr sz="6850" spc="-75" dirty="0"/>
              <a:t>HTML</a:t>
            </a:r>
            <a:r>
              <a:rPr sz="6850" spc="-130" dirty="0"/>
              <a:t> </a:t>
            </a:r>
            <a:r>
              <a:rPr sz="6850" spc="-50" dirty="0"/>
              <a:t>Form</a:t>
            </a:r>
            <a:endParaRPr sz="6850"/>
          </a:p>
        </p:txBody>
      </p:sp>
      <p:sp>
        <p:nvSpPr>
          <p:cNvPr id="3" name="object 3"/>
          <p:cNvSpPr txBox="1"/>
          <p:nvPr/>
        </p:nvSpPr>
        <p:spPr>
          <a:xfrm>
            <a:off x="990600" y="6972058"/>
            <a:ext cx="10149205" cy="1096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4280"/>
              </a:lnSpc>
              <a:buChar char="•"/>
              <a:tabLst>
                <a:tab pos="368935" algn="l"/>
              </a:tabLst>
            </a:pP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100" dirty="0">
                <a:solidFill>
                  <a:srgbClr val="323332"/>
                </a:solidFill>
                <a:latin typeface="Arial"/>
                <a:cs typeface="Arial"/>
              </a:rPr>
              <a:t>&lt;form&gt;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600" spc="5" dirty="0">
                <a:solidFill>
                  <a:srgbClr val="323332"/>
                </a:solidFill>
                <a:latin typeface="Arial"/>
                <a:cs typeface="Arial"/>
              </a:rPr>
              <a:t>requires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two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attributes,</a:t>
            </a:r>
            <a:r>
              <a:rPr sz="3600" spc="-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the  action attribute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method</a:t>
            </a:r>
            <a:r>
              <a:rPr sz="3600" b="1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2584737"/>
            <a:ext cx="10827385" cy="3054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99300"/>
              </a:lnSpc>
              <a:buChar char="•"/>
              <a:tabLst>
                <a:tab pos="368935" algn="l"/>
              </a:tabLst>
            </a:pPr>
            <a:r>
              <a:rPr sz="3600" spc="-3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3600" spc="10" dirty="0">
                <a:solidFill>
                  <a:srgbClr val="323332"/>
                </a:solidFill>
                <a:latin typeface="Arial"/>
                <a:cs typeface="Arial"/>
              </a:rPr>
              <a:t>form,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 use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100" dirty="0">
                <a:solidFill>
                  <a:srgbClr val="323332"/>
                </a:solidFill>
                <a:latin typeface="Arial"/>
                <a:cs typeface="Arial"/>
              </a:rPr>
              <a:t>&lt;form&gt;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element.  </a:t>
            </a:r>
            <a:r>
              <a:rPr sz="3600" spc="-5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 will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all your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form elements  </a:t>
            </a:r>
            <a:r>
              <a:rPr sz="3600" spc="50" dirty="0">
                <a:solidFill>
                  <a:srgbClr val="323332"/>
                </a:solidFill>
                <a:latin typeface="Arial"/>
                <a:cs typeface="Arial"/>
              </a:rPr>
              <a:t>such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fields,</a:t>
            </a:r>
            <a:r>
              <a:rPr sz="36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buttons..etc</a:t>
            </a:r>
            <a:endParaRPr sz="3600">
              <a:latin typeface="Arial"/>
              <a:cs typeface="Arial"/>
            </a:endParaRPr>
          </a:p>
          <a:p>
            <a:pPr marL="495300">
              <a:lnSpc>
                <a:spcPts val="3550"/>
              </a:lnSpc>
              <a:spcBef>
                <a:spcPts val="580"/>
              </a:spcBef>
            </a:pPr>
            <a:r>
              <a:rPr sz="30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3000" dirty="0">
                <a:solidFill>
                  <a:srgbClr val="A52A2A"/>
                </a:solidFill>
                <a:latin typeface="Consolas"/>
                <a:cs typeface="Consolas"/>
              </a:rPr>
              <a:t>form</a:t>
            </a:r>
            <a:r>
              <a:rPr sz="30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3000">
              <a:latin typeface="Consolas"/>
              <a:cs typeface="Consolas"/>
            </a:endParaRPr>
          </a:p>
          <a:p>
            <a:pPr marL="495300">
              <a:lnSpc>
                <a:spcPts val="3500"/>
              </a:lnSpc>
            </a:pPr>
            <a:r>
              <a:rPr sz="3000" i="1" dirty="0">
                <a:solidFill>
                  <a:srgbClr val="323332"/>
                </a:solidFill>
                <a:latin typeface="Consolas"/>
                <a:cs typeface="Consolas"/>
              </a:rPr>
              <a:t>form</a:t>
            </a:r>
            <a:r>
              <a:rPr sz="3000" i="1" spc="-105" dirty="0">
                <a:solidFill>
                  <a:srgbClr val="323332"/>
                </a:solidFill>
                <a:latin typeface="Consolas"/>
                <a:cs typeface="Consolas"/>
              </a:rPr>
              <a:t> </a:t>
            </a:r>
            <a:r>
              <a:rPr sz="3000" i="1" dirty="0">
                <a:solidFill>
                  <a:srgbClr val="323332"/>
                </a:solidFill>
                <a:latin typeface="Consolas"/>
                <a:cs typeface="Consolas"/>
              </a:rPr>
              <a:t>elements</a:t>
            </a:r>
            <a:endParaRPr sz="3000">
              <a:latin typeface="Consolas"/>
              <a:cs typeface="Consolas"/>
            </a:endParaRPr>
          </a:p>
          <a:p>
            <a:pPr marL="495300">
              <a:lnSpc>
                <a:spcPts val="3550"/>
              </a:lnSpc>
            </a:pPr>
            <a:r>
              <a:rPr sz="30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3000" dirty="0">
                <a:solidFill>
                  <a:srgbClr val="A52A2A"/>
                </a:solidFill>
                <a:latin typeface="Consolas"/>
                <a:cs typeface="Consolas"/>
              </a:rPr>
              <a:t>/form</a:t>
            </a:r>
            <a:r>
              <a:rPr sz="30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3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50" dirty="0"/>
              <a:t>The </a:t>
            </a:r>
            <a:r>
              <a:rPr spc="70" dirty="0"/>
              <a:t>action</a:t>
            </a:r>
            <a:r>
              <a:rPr spc="114" dirty="0"/>
              <a:t> </a:t>
            </a:r>
            <a:r>
              <a:rPr spc="45" dirty="0"/>
              <a:t>attribute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872171"/>
            <a:ext cx="10993755" cy="5751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5080" indent="-215900">
              <a:lnSpc>
                <a:spcPct val="103099"/>
              </a:lnSpc>
              <a:buChar char="•"/>
              <a:tabLst>
                <a:tab pos="346075" algn="l"/>
              </a:tabLst>
            </a:pPr>
            <a:r>
              <a:rPr sz="3300" spc="-5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action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defines the action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performed 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when the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submitted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such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saving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to  the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database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300" spc="70" dirty="0">
                <a:solidFill>
                  <a:srgbClr val="323332"/>
                </a:solidFill>
                <a:latin typeface="Arial"/>
                <a:cs typeface="Arial"/>
              </a:rPr>
              <a:t>checking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spc="-40" dirty="0">
                <a:solidFill>
                  <a:srgbClr val="323332"/>
                </a:solidFill>
                <a:latin typeface="Arial"/>
                <a:cs typeface="Arial"/>
              </a:rPr>
              <a:t>user’s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log-in</a:t>
            </a:r>
            <a:r>
              <a:rPr sz="33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details.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23332"/>
              </a:buClr>
              <a:buFont typeface="Arial"/>
              <a:buChar char="•"/>
            </a:pPr>
            <a:endParaRPr sz="3600">
              <a:latin typeface="Times New Roman"/>
              <a:cs typeface="Times New Roman"/>
            </a:endParaRPr>
          </a:p>
          <a:p>
            <a:pPr marL="228600" marR="1049020" indent="-215900">
              <a:lnSpc>
                <a:spcPct val="102600"/>
              </a:lnSpc>
              <a:buChar char="•"/>
              <a:tabLst>
                <a:tab pos="346075" algn="l"/>
              </a:tabLst>
            </a:pPr>
            <a:r>
              <a:rPr sz="3300" spc="-5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common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way to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submit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to a server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33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95" dirty="0">
                <a:solidFill>
                  <a:srgbClr val="323332"/>
                </a:solidFill>
                <a:latin typeface="Arial"/>
                <a:cs typeface="Arial"/>
              </a:rPr>
              <a:t>by  </a:t>
            </a:r>
            <a:r>
              <a:rPr sz="3300" spc="40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submit</a:t>
            </a:r>
            <a:r>
              <a:rPr sz="330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button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23332"/>
              </a:buClr>
              <a:buFont typeface="Arial"/>
              <a:buChar char="•"/>
            </a:pPr>
            <a:endParaRPr sz="3600">
              <a:latin typeface="Times New Roman"/>
              <a:cs typeface="Times New Roman"/>
            </a:endParaRPr>
          </a:p>
          <a:p>
            <a:pPr marL="228600" marR="145415" indent="-215900">
              <a:lnSpc>
                <a:spcPct val="102600"/>
              </a:lnSpc>
              <a:buChar char="•"/>
              <a:tabLst>
                <a:tab pos="346075" algn="l"/>
              </a:tabLst>
            </a:pPr>
            <a:r>
              <a:rPr sz="3300" spc="-25" dirty="0">
                <a:solidFill>
                  <a:srgbClr val="323332"/>
                </a:solidFill>
                <a:latin typeface="Arial"/>
                <a:cs typeface="Arial"/>
              </a:rPr>
              <a:t>Normally,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submitted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to a </a:t>
            </a:r>
            <a:r>
              <a:rPr sz="3300" spc="6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3300" spc="9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on a</a:t>
            </a:r>
            <a:r>
              <a:rPr sz="3300" spc="-2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65" dirty="0">
                <a:solidFill>
                  <a:srgbClr val="323332"/>
                </a:solidFill>
                <a:latin typeface="Arial"/>
                <a:cs typeface="Arial"/>
              </a:rPr>
              <a:t>web  </a:t>
            </a:r>
            <a:r>
              <a:rPr sz="3300" spc="-40" dirty="0">
                <a:solidFill>
                  <a:srgbClr val="323332"/>
                </a:solidFill>
                <a:latin typeface="Arial"/>
                <a:cs typeface="Arial"/>
              </a:rPr>
              <a:t>server.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45440" indent="-332740">
              <a:lnSpc>
                <a:spcPct val="100000"/>
              </a:lnSpc>
              <a:buChar char="•"/>
              <a:tabLst>
                <a:tab pos="346075" algn="l"/>
              </a:tabLst>
            </a:pP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Example: </a:t>
            </a:r>
            <a:r>
              <a:rPr sz="33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300" spc="65" dirty="0">
                <a:solidFill>
                  <a:srgbClr val="A52A2A"/>
                </a:solidFill>
                <a:latin typeface="Arial"/>
                <a:cs typeface="Arial"/>
              </a:rPr>
              <a:t>form</a:t>
            </a:r>
            <a:r>
              <a:rPr sz="3300" spc="1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300" b="1" spc="10" dirty="0">
                <a:solidFill>
                  <a:srgbClr val="DC213C"/>
                </a:solidFill>
                <a:latin typeface="Arial"/>
                <a:cs typeface="Arial"/>
              </a:rPr>
              <a:t>action=</a:t>
            </a:r>
            <a:r>
              <a:rPr sz="3300" b="1" spc="10" dirty="0">
                <a:solidFill>
                  <a:srgbClr val="323332"/>
                </a:solidFill>
                <a:latin typeface="Arial"/>
                <a:cs typeface="Arial"/>
              </a:rPr>
              <a:t>"action_page.php"</a:t>
            </a:r>
            <a:r>
              <a:rPr sz="330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50" dirty="0"/>
              <a:t>The </a:t>
            </a:r>
            <a:r>
              <a:rPr spc="70" dirty="0"/>
              <a:t>method</a:t>
            </a:r>
            <a:r>
              <a:rPr spc="105" dirty="0"/>
              <a:t> </a:t>
            </a:r>
            <a:r>
              <a:rPr spc="45" dirty="0"/>
              <a:t>attribute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119120"/>
            <a:ext cx="10574655" cy="328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marR="5080" indent="-317500">
              <a:lnSpc>
                <a:spcPts val="4300"/>
              </a:lnSpc>
              <a:buChar char="•"/>
              <a:tabLst>
                <a:tab pos="330200" algn="l"/>
              </a:tabLst>
            </a:pP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specifies the HTTP method  (GET or POST)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submitting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600" spc="10" dirty="0">
                <a:solidFill>
                  <a:srgbClr val="323332"/>
                </a:solidFill>
                <a:latin typeface="Arial"/>
                <a:cs typeface="Arial"/>
              </a:rPr>
              <a:t>forms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30200" marR="172720" indent="-317500">
              <a:lnSpc>
                <a:spcPts val="4300"/>
              </a:lnSpc>
              <a:buChar char="•"/>
              <a:tabLst>
                <a:tab pos="330200" algn="l"/>
              </a:tabLst>
            </a:pP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forget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on</a:t>
            </a:r>
            <a:r>
              <a:rPr sz="36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your  </a:t>
            </a:r>
            <a:r>
              <a:rPr sz="3600" spc="10" dirty="0">
                <a:solidFill>
                  <a:srgbClr val="323332"/>
                </a:solidFill>
                <a:latin typeface="Arial"/>
                <a:cs typeface="Arial"/>
              </a:rPr>
              <a:t>form,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GET method is used by</a:t>
            </a:r>
            <a:r>
              <a:rPr sz="3600" b="1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default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46659" y="7136736"/>
          <a:ext cx="8528209" cy="12959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0851">
                <a:tc>
                  <a:txBody>
                    <a:bodyPr/>
                    <a:lstStyle/>
                    <a:p>
                      <a:pPr marR="32384" algn="ctr">
                        <a:lnSpc>
                          <a:spcPts val="3045"/>
                        </a:lnSpc>
                      </a:pPr>
                      <a:r>
                        <a:rPr sz="27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2700" dirty="0">
                          <a:solidFill>
                            <a:srgbClr val="A52A2A"/>
                          </a:solidFill>
                          <a:latin typeface="Consolas"/>
                          <a:cs typeface="Consolas"/>
                        </a:rPr>
                        <a:t>form</a:t>
                      </a:r>
                      <a:endParaRPr sz="2700">
                        <a:latin typeface="Consolas"/>
                        <a:cs typeface="Consolas"/>
                      </a:endParaRPr>
                    </a:p>
                    <a:p>
                      <a:pPr marL="412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700" dirty="0">
                          <a:solidFill>
                            <a:srgbClr val="323332"/>
                          </a:solidFill>
                          <a:latin typeface="Verdana"/>
                          <a:cs typeface="Verdana"/>
                        </a:rPr>
                        <a:t>or:</a:t>
                      </a:r>
                      <a:endParaRPr sz="27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3045"/>
                        </a:lnSpc>
                      </a:pPr>
                      <a:r>
                        <a:rPr sz="2700" dirty="0">
                          <a:solidFill>
                            <a:srgbClr val="DC213C"/>
                          </a:solidFill>
                          <a:latin typeface="Consolas"/>
                          <a:cs typeface="Consolas"/>
                        </a:rPr>
                        <a:t>action=</a:t>
                      </a:r>
                      <a:r>
                        <a:rPr sz="2700" dirty="0">
                          <a:solidFill>
                            <a:srgbClr val="0327CD"/>
                          </a:solidFill>
                          <a:latin typeface="Consolas"/>
                          <a:cs typeface="Consolas"/>
                        </a:rPr>
                        <a:t>"action_page.php"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3045"/>
                        </a:lnSpc>
                      </a:pPr>
                      <a:r>
                        <a:rPr sz="2700" b="1" dirty="0">
                          <a:solidFill>
                            <a:srgbClr val="DC213C"/>
                          </a:solidFill>
                          <a:latin typeface="Consolas"/>
                          <a:cs typeface="Consolas"/>
                        </a:rPr>
                        <a:t>method=</a:t>
                      </a:r>
                      <a:r>
                        <a:rPr sz="2700" b="1" dirty="0">
                          <a:solidFill>
                            <a:srgbClr val="0327CD"/>
                          </a:solidFill>
                          <a:latin typeface="Consolas"/>
                          <a:cs typeface="Consolas"/>
                        </a:rPr>
                        <a:t>"GET"</a:t>
                      </a:r>
                      <a:r>
                        <a:rPr sz="27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&gt;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548">
                <a:tc>
                  <a:txBody>
                    <a:bodyPr/>
                    <a:lstStyle/>
                    <a:p>
                      <a:pPr marL="22225">
                        <a:lnSpc>
                          <a:spcPts val="2610"/>
                        </a:lnSpc>
                      </a:pPr>
                      <a:r>
                        <a:rPr sz="27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2700" dirty="0">
                          <a:solidFill>
                            <a:srgbClr val="A52A2A"/>
                          </a:solidFill>
                          <a:latin typeface="Consolas"/>
                          <a:cs typeface="Consolas"/>
                        </a:rPr>
                        <a:t>form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2610"/>
                        </a:lnSpc>
                      </a:pPr>
                      <a:r>
                        <a:rPr sz="2700" dirty="0">
                          <a:solidFill>
                            <a:srgbClr val="DC213C"/>
                          </a:solidFill>
                          <a:latin typeface="Consolas"/>
                          <a:cs typeface="Consolas"/>
                        </a:rPr>
                        <a:t>action=</a:t>
                      </a:r>
                      <a:r>
                        <a:rPr sz="2700" dirty="0">
                          <a:solidFill>
                            <a:srgbClr val="0327CD"/>
                          </a:solidFill>
                          <a:latin typeface="Consolas"/>
                          <a:cs typeface="Consolas"/>
                        </a:rPr>
                        <a:t>"action_page.php"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2610"/>
                        </a:lnSpc>
                      </a:pPr>
                      <a:r>
                        <a:rPr sz="2700" b="1" dirty="0">
                          <a:solidFill>
                            <a:srgbClr val="DC213C"/>
                          </a:solidFill>
                          <a:latin typeface="Consolas"/>
                          <a:cs typeface="Consolas"/>
                        </a:rPr>
                        <a:t>method=</a:t>
                      </a:r>
                      <a:r>
                        <a:rPr sz="2700" b="1" dirty="0">
                          <a:solidFill>
                            <a:srgbClr val="0327CD"/>
                          </a:solidFill>
                          <a:latin typeface="Consolas"/>
                          <a:cs typeface="Consolas"/>
                        </a:rPr>
                        <a:t>"POST"</a:t>
                      </a:r>
                      <a:r>
                        <a:rPr sz="27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&gt;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8140" rIns="0" bIns="0" rtlCol="0">
            <a:spAutoFit/>
          </a:bodyPr>
          <a:lstStyle/>
          <a:p>
            <a:pPr marL="633730">
              <a:lnSpc>
                <a:spcPct val="100000"/>
              </a:lnSpc>
            </a:pPr>
            <a:r>
              <a:rPr spc="-150" dirty="0"/>
              <a:t>The </a:t>
            </a:r>
            <a:r>
              <a:rPr spc="-300" dirty="0"/>
              <a:t>GET</a:t>
            </a:r>
            <a:r>
              <a:rPr spc="85" dirty="0"/>
              <a:t> </a:t>
            </a:r>
            <a:r>
              <a:rPr spc="7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2800" y="3861057"/>
            <a:ext cx="10762615" cy="317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6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-100" dirty="0">
                <a:solidFill>
                  <a:srgbClr val="323332"/>
                </a:solidFill>
                <a:latin typeface="Arial"/>
                <a:cs typeface="Arial"/>
              </a:rPr>
              <a:t>GET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sends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your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2600" b="1" spc="-5" dirty="0">
                <a:solidFill>
                  <a:srgbClr val="323332"/>
                </a:solidFill>
                <a:latin typeface="Arial"/>
                <a:cs typeface="Arial"/>
              </a:rPr>
              <a:t>within </a:t>
            </a:r>
            <a:r>
              <a:rPr sz="2600" b="1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600" b="1" spc="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23332"/>
                </a:solidFill>
                <a:latin typeface="Arial"/>
                <a:cs typeface="Arial"/>
              </a:rPr>
              <a:t>URL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23332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241300" marR="139065" indent="-228600">
              <a:lnSpc>
                <a:spcPts val="3100"/>
              </a:lnSpc>
              <a:buChar char="•"/>
              <a:tabLst>
                <a:tab pos="241300" algn="l"/>
              </a:tabLst>
            </a:pPr>
            <a:r>
              <a:rPr sz="2600" spc="-40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a user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submits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form, </a:t>
            </a:r>
            <a:r>
              <a:rPr sz="2600" b="1" spc="-5" dirty="0">
                <a:solidFill>
                  <a:srgbClr val="323332"/>
                </a:solidFill>
                <a:latin typeface="Arial"/>
                <a:cs typeface="Arial"/>
              </a:rPr>
              <a:t>the browser </a:t>
            </a:r>
            <a:r>
              <a:rPr sz="2600" b="1" dirty="0">
                <a:solidFill>
                  <a:srgbClr val="323332"/>
                </a:solidFill>
                <a:latin typeface="Arial"/>
                <a:cs typeface="Arial"/>
              </a:rPr>
              <a:t>will start to create a </a:t>
            </a:r>
            <a:r>
              <a:rPr sz="2600" b="1" spc="-5" dirty="0">
                <a:solidFill>
                  <a:srgbClr val="323332"/>
                </a:solidFill>
                <a:latin typeface="Arial"/>
                <a:cs typeface="Arial"/>
              </a:rPr>
              <a:t>new  </a:t>
            </a:r>
            <a:r>
              <a:rPr sz="2600" b="1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send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user</a:t>
            </a:r>
            <a:r>
              <a:rPr sz="26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100"/>
              </a:lnSpc>
              <a:buChar char="•"/>
              <a:tabLst>
                <a:tab pos="241300" algn="l"/>
              </a:tabLst>
            </a:pPr>
            <a:r>
              <a:rPr sz="2600" spc="-4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commonly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performing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tasks that just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need</a:t>
            </a:r>
            <a:r>
              <a:rPr sz="26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fetch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existing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2600" spc="-15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server,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such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as</a:t>
            </a:r>
            <a:r>
              <a:rPr sz="26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searches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1140" rIns="0" bIns="0" rtlCol="0">
            <a:spAutoFit/>
          </a:bodyPr>
          <a:lstStyle/>
          <a:p>
            <a:pPr marL="443230">
              <a:lnSpc>
                <a:spcPct val="100000"/>
              </a:lnSpc>
            </a:pPr>
            <a:r>
              <a:rPr spc="-300" dirty="0"/>
              <a:t>GET </a:t>
            </a:r>
            <a:r>
              <a:rPr spc="70" dirty="0"/>
              <a:t>method</a:t>
            </a:r>
            <a:r>
              <a:rPr spc="240" dirty="0"/>
              <a:t> </a:t>
            </a:r>
            <a:r>
              <a:rPr spc="60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8500" y="5348000"/>
            <a:ext cx="11899265" cy="395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marR="5080" indent="-165100">
              <a:lnSpc>
                <a:spcPct val="101299"/>
              </a:lnSpc>
            </a:pPr>
            <a:r>
              <a:rPr sz="2550" spc="55" dirty="0">
                <a:solidFill>
                  <a:srgbClr val="323332"/>
                </a:solidFill>
                <a:latin typeface="Arial"/>
                <a:cs typeface="Arial"/>
              </a:rPr>
              <a:t>•When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a user </a:t>
            </a:r>
            <a:r>
              <a:rPr sz="2550" spc="20" dirty="0">
                <a:solidFill>
                  <a:srgbClr val="323332"/>
                </a:solidFill>
                <a:latin typeface="Arial"/>
                <a:cs typeface="Arial"/>
              </a:rPr>
              <a:t>submits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10" dirty="0">
                <a:solidFill>
                  <a:srgbClr val="323332"/>
                </a:solidFill>
                <a:latin typeface="Arial"/>
                <a:cs typeface="Arial"/>
              </a:rPr>
              <a:t>form,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550" spc="10" dirty="0">
                <a:solidFill>
                  <a:srgbClr val="323332"/>
                </a:solidFill>
                <a:latin typeface="Arial"/>
                <a:cs typeface="Arial"/>
              </a:rPr>
              <a:t>start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a new </a:t>
            </a:r>
            <a:r>
              <a:rPr sz="2550" spc="-45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50" spc="35" dirty="0">
                <a:solidFill>
                  <a:srgbClr val="323332"/>
                </a:solidFill>
                <a:latin typeface="Arial"/>
                <a:cs typeface="Arial"/>
              </a:rPr>
              <a:t>send 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user to. </a:t>
            </a:r>
            <a:r>
              <a:rPr sz="2550" spc="-4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10" dirty="0">
                <a:solidFill>
                  <a:srgbClr val="323332"/>
                </a:solidFill>
                <a:latin typeface="Arial"/>
                <a:cs typeface="Arial"/>
              </a:rPr>
              <a:t>form </a:t>
            </a:r>
            <a:r>
              <a:rPr sz="2550" spc="30" dirty="0">
                <a:solidFill>
                  <a:srgbClr val="323332"/>
                </a:solidFill>
                <a:latin typeface="Arial"/>
                <a:cs typeface="Arial"/>
              </a:rPr>
              <a:t>above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50" spc="-45" dirty="0">
                <a:solidFill>
                  <a:srgbClr val="323332"/>
                </a:solidFill>
                <a:latin typeface="Arial"/>
                <a:cs typeface="Arial"/>
              </a:rPr>
              <a:t>URL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will look </a:t>
            </a:r>
            <a:r>
              <a:rPr sz="2550" spc="15" dirty="0">
                <a:solidFill>
                  <a:srgbClr val="323332"/>
                </a:solidFill>
                <a:latin typeface="Arial"/>
                <a:cs typeface="Arial"/>
              </a:rPr>
              <a:t>something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like the one</a:t>
            </a:r>
            <a:r>
              <a:rPr sz="2550" spc="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50" dirty="0">
                <a:solidFill>
                  <a:srgbClr val="323332"/>
                </a:solidFill>
                <a:latin typeface="Arial"/>
                <a:cs typeface="Arial"/>
              </a:rPr>
              <a:t>below.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77800" marR="4767580" indent="-165100">
              <a:lnSpc>
                <a:spcPct val="101299"/>
              </a:lnSpc>
            </a:pPr>
            <a:r>
              <a:rPr sz="2550" spc="25" dirty="0">
                <a:solidFill>
                  <a:srgbClr val="516830"/>
                </a:solidFill>
                <a:latin typeface="Arial"/>
                <a:cs typeface="Arial"/>
              </a:rPr>
              <a:t>•</a:t>
            </a:r>
            <a:r>
              <a:rPr sz="2550" u="heavy" spc="25" dirty="0">
                <a:solidFill>
                  <a:srgbClr val="516830"/>
                </a:solidFill>
                <a:latin typeface="Arial"/>
                <a:cs typeface="Arial"/>
                <a:hlinkClick r:id="rId2"/>
              </a:rPr>
              <a:t>http://www.domainname.com/action_page.php</a:t>
            </a:r>
            <a:r>
              <a:rPr sz="2550" spc="25" dirty="0">
                <a:solidFill>
                  <a:srgbClr val="516830"/>
                </a:solidFill>
                <a:latin typeface="Arial"/>
                <a:cs typeface="Arial"/>
                <a:hlinkClick r:id="rId2"/>
              </a:rPr>
              <a:t>? </a:t>
            </a:r>
            <a:r>
              <a:rPr sz="2550" spc="25" dirty="0">
                <a:solidFill>
                  <a:srgbClr val="516830"/>
                </a:solidFill>
                <a:latin typeface="Arial"/>
                <a:cs typeface="Arial"/>
              </a:rPr>
              <a:t> </a:t>
            </a:r>
            <a:r>
              <a:rPr sz="2550" spc="15" dirty="0">
                <a:solidFill>
                  <a:srgbClr val="516830"/>
                </a:solidFill>
                <a:latin typeface="Arial"/>
                <a:cs typeface="Arial"/>
              </a:rPr>
              <a:t>firstname=Sara&amp;lastname=Ahmed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spc="50" dirty="0">
                <a:latin typeface="Arial"/>
                <a:cs typeface="Arial"/>
              </a:rPr>
              <a:t>•Domain, </a:t>
            </a:r>
            <a:r>
              <a:rPr sz="2550" spc="35" dirty="0">
                <a:latin typeface="Arial"/>
                <a:cs typeface="Arial"/>
              </a:rPr>
              <a:t>path </a:t>
            </a:r>
            <a:r>
              <a:rPr sz="2550" spc="45" dirty="0">
                <a:latin typeface="Arial"/>
                <a:cs typeface="Arial"/>
              </a:rPr>
              <a:t>and</a:t>
            </a:r>
            <a:r>
              <a:rPr sz="2550" spc="-130" dirty="0">
                <a:latin typeface="Arial"/>
                <a:cs typeface="Arial"/>
              </a:rPr>
              <a:t> </a:t>
            </a:r>
            <a:r>
              <a:rPr sz="2550" spc="15" dirty="0">
                <a:latin typeface="Arial"/>
                <a:cs typeface="Arial"/>
              </a:rPr>
              <a:t>parameters.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77800" marR="269240" indent="-165100">
              <a:lnSpc>
                <a:spcPct val="101299"/>
              </a:lnSpc>
              <a:buChar char="•"/>
              <a:tabLst>
                <a:tab pos="268605" algn="l"/>
              </a:tabLst>
            </a:pPr>
            <a:r>
              <a:rPr sz="2550" dirty="0">
                <a:solidFill>
                  <a:srgbClr val="516830"/>
                </a:solidFill>
                <a:latin typeface="Arial"/>
                <a:cs typeface="Arial"/>
              </a:rPr>
              <a:t>Have a look at how the </a:t>
            </a:r>
            <a:r>
              <a:rPr sz="2550" spc="-45" dirty="0">
                <a:solidFill>
                  <a:srgbClr val="516830"/>
                </a:solidFill>
                <a:latin typeface="Arial"/>
                <a:cs typeface="Arial"/>
              </a:rPr>
              <a:t>URL </a:t>
            </a:r>
            <a:r>
              <a:rPr sz="2550" dirty="0">
                <a:solidFill>
                  <a:srgbClr val="516830"/>
                </a:solidFill>
                <a:latin typeface="Arial"/>
                <a:cs typeface="Arial"/>
              </a:rPr>
              <a:t>is </a:t>
            </a:r>
            <a:r>
              <a:rPr sz="2550" spc="40" dirty="0">
                <a:solidFill>
                  <a:srgbClr val="516830"/>
                </a:solidFill>
                <a:latin typeface="Arial"/>
                <a:cs typeface="Arial"/>
              </a:rPr>
              <a:t>constructed </a:t>
            </a:r>
            <a:r>
              <a:rPr sz="2550" dirty="0">
                <a:solidFill>
                  <a:srgbClr val="516830"/>
                </a:solidFill>
                <a:latin typeface="Arial"/>
                <a:cs typeface="Arial"/>
              </a:rPr>
              <a:t>when </a:t>
            </a:r>
            <a:r>
              <a:rPr sz="2550" spc="30" dirty="0">
                <a:solidFill>
                  <a:srgbClr val="516830"/>
                </a:solidFill>
                <a:latin typeface="Arial"/>
                <a:cs typeface="Arial"/>
              </a:rPr>
              <a:t>submitting </a:t>
            </a:r>
            <a:r>
              <a:rPr sz="2550" dirty="0">
                <a:solidFill>
                  <a:srgbClr val="516830"/>
                </a:solidFill>
                <a:latin typeface="Arial"/>
                <a:cs typeface="Arial"/>
              </a:rPr>
              <a:t>a </a:t>
            </a:r>
            <a:r>
              <a:rPr sz="2550" spc="35" dirty="0">
                <a:solidFill>
                  <a:srgbClr val="516830"/>
                </a:solidFill>
                <a:latin typeface="Arial"/>
                <a:cs typeface="Arial"/>
              </a:rPr>
              <a:t>query </a:t>
            </a:r>
            <a:r>
              <a:rPr sz="2550" dirty="0">
                <a:solidFill>
                  <a:srgbClr val="516830"/>
                </a:solidFill>
                <a:latin typeface="Arial"/>
                <a:cs typeface="Arial"/>
              </a:rPr>
              <a:t>to </a:t>
            </a:r>
            <a:r>
              <a:rPr sz="2550" spc="25" dirty="0">
                <a:solidFill>
                  <a:srgbClr val="516830"/>
                </a:solidFill>
                <a:latin typeface="Arial"/>
                <a:cs typeface="Arial"/>
              </a:rPr>
              <a:t>Google  </a:t>
            </a:r>
            <a:r>
              <a:rPr sz="2550" spc="15" dirty="0">
                <a:solidFill>
                  <a:srgbClr val="516830"/>
                </a:solidFill>
                <a:latin typeface="Arial"/>
                <a:cs typeface="Arial"/>
              </a:rPr>
              <a:t>search</a:t>
            </a:r>
            <a:r>
              <a:rPr sz="2550" spc="-65" dirty="0">
                <a:solidFill>
                  <a:srgbClr val="516830"/>
                </a:solidFill>
                <a:latin typeface="Arial"/>
                <a:cs typeface="Arial"/>
              </a:rPr>
              <a:t> </a:t>
            </a:r>
            <a:r>
              <a:rPr sz="2550" spc="40" dirty="0">
                <a:solidFill>
                  <a:srgbClr val="516830"/>
                </a:solidFill>
                <a:latin typeface="Arial"/>
                <a:cs typeface="Arial"/>
              </a:rPr>
              <a:t>engine!</a:t>
            </a:r>
            <a:endParaRPr sz="25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0600" y="2476500"/>
            <a:ext cx="2959100" cy="2387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3600" y="2387600"/>
            <a:ext cx="3213100" cy="2717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1971</Words>
  <Application>Microsoft Office PowerPoint</Application>
  <PresentationFormat>Custom</PresentationFormat>
  <Paragraphs>300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Consolas</vt:lpstr>
      <vt:lpstr>Times New Roman</vt:lpstr>
      <vt:lpstr>Verdana</vt:lpstr>
      <vt:lpstr>Office Theme</vt:lpstr>
      <vt:lpstr>PowerPoint Presentation</vt:lpstr>
      <vt:lpstr>Outlines of today’s lecture</vt:lpstr>
      <vt:lpstr>But first … what we addressed  last week</vt:lpstr>
      <vt:lpstr>HTML Forms</vt:lpstr>
      <vt:lpstr>How to create a HTML Form</vt:lpstr>
      <vt:lpstr>The action attribute</vt:lpstr>
      <vt:lpstr>The method attribute</vt:lpstr>
      <vt:lpstr>The GET method</vt:lpstr>
      <vt:lpstr>GET method example</vt:lpstr>
      <vt:lpstr>When to use GET method</vt:lpstr>
      <vt:lpstr>The POST Method</vt:lpstr>
      <vt:lpstr>When to use POST method</vt:lpstr>
      <vt:lpstr>&lt;form&gt; Elements</vt:lpstr>
      <vt:lpstr>The &lt;input&gt; Element</vt:lpstr>
      <vt:lpstr>Input type: text</vt:lpstr>
      <vt:lpstr>Input type: password</vt:lpstr>
      <vt:lpstr>Input type: radio</vt:lpstr>
      <vt:lpstr>Input type: checkbox</vt:lpstr>
      <vt:lpstr>Input type:submit</vt:lpstr>
      <vt:lpstr>Input type: button</vt:lpstr>
      <vt:lpstr>HTML5 Input Types</vt:lpstr>
      <vt:lpstr>Input type:email</vt:lpstr>
      <vt:lpstr>Input type: range</vt:lpstr>
      <vt:lpstr>Input type: time</vt:lpstr>
      <vt:lpstr>Input type: url</vt:lpstr>
      <vt:lpstr>Read about the rest of HTML5 input  types from www.w3schools.com</vt:lpstr>
      <vt:lpstr>Other Input Attributes</vt:lpstr>
      <vt:lpstr>HTML5 Input Attributes</vt:lpstr>
      <vt:lpstr>HTML5 Input Attributes  (Cont.)</vt:lpstr>
      <vt:lpstr>The &lt;select&gt; Element</vt:lpstr>
      <vt:lpstr>PowerPoint Presentation</vt:lpstr>
      <vt:lpstr>The &lt;textarea&gt; Element</vt:lpstr>
      <vt:lpstr>The &lt;button&gt; Element</vt:lpstr>
      <vt:lpstr>Grouping Form Data</vt:lpstr>
      <vt:lpstr>Form Demo</vt:lpstr>
      <vt:lpstr>It is your responsibility to read about all input types  and attributes under the HTML Forms heading from: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Natheer Gharaibeh</dc:creator>
  <cp:lastModifiedBy>Nazeer Garaibeh</cp:lastModifiedBy>
  <cp:revision>6</cp:revision>
  <dcterms:created xsi:type="dcterms:W3CDTF">2017-02-10T18:37:28Z</dcterms:created>
  <dcterms:modified xsi:type="dcterms:W3CDTF">2024-10-17T06:45:40Z</dcterms:modified>
</cp:coreProperties>
</file>